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7561263" cy="10693400"/>
  <p:notesSz cx="7099300" cy="102346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0000FF"/>
    <a:srgbClr val="FFFF00"/>
    <a:srgbClr val="FF3399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4668" autoAdjust="0"/>
  </p:normalViewPr>
  <p:slideViewPr>
    <p:cSldViewPr>
      <p:cViewPr>
        <p:scale>
          <a:sx n="136" d="100"/>
          <a:sy n="136" d="100"/>
        </p:scale>
        <p:origin x="845" y="77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4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71" tIns="47685" rIns="95371" bIns="47685" numCol="1" anchor="t" anchorCtr="0" compatLnSpc="1">
            <a:prstTxWarp prst="textNoShape">
              <a:avLst/>
            </a:prstTxWarp>
          </a:bodyPr>
          <a:lstStyle>
            <a:lvl1pPr defTabSz="947057" eaLnBrk="1" hangingPunct="1">
              <a:defRPr kumimoji="1" sz="13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44" y="4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71" tIns="47685" rIns="95371" bIns="47685" numCol="1" anchor="t" anchorCtr="0" compatLnSpc="1">
            <a:prstTxWarp prst="textNoShape">
              <a:avLst/>
            </a:prstTxWarp>
          </a:bodyPr>
          <a:lstStyle>
            <a:lvl1pPr algn="r" defTabSz="947057" eaLnBrk="1" hangingPunct="1">
              <a:defRPr kumimoji="1" sz="13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92338" y="766763"/>
            <a:ext cx="271462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8" y="4860930"/>
            <a:ext cx="56800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71" tIns="47685" rIns="95371" bIns="476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71" tIns="47685" rIns="95371" bIns="47685" numCol="1" anchor="b" anchorCtr="0" compatLnSpc="1">
            <a:prstTxWarp prst="textNoShape">
              <a:avLst/>
            </a:prstTxWarp>
          </a:bodyPr>
          <a:lstStyle>
            <a:lvl1pPr defTabSz="947057" eaLnBrk="1" hangingPunct="1">
              <a:defRPr kumimoji="1" sz="13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44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71" tIns="47685" rIns="95371" bIns="47685" numCol="1" anchor="b" anchorCtr="0" compatLnSpc="1">
            <a:prstTxWarp prst="textNoShape">
              <a:avLst/>
            </a:prstTxWarp>
          </a:bodyPr>
          <a:lstStyle>
            <a:lvl1pPr algn="r" defTabSz="947057" eaLnBrk="1" hangingPunct="1">
              <a:defRPr kumimoji="1" sz="1300"/>
            </a:lvl1pPr>
          </a:lstStyle>
          <a:p>
            <a:fld id="{007FC2EC-006C-4F15-8FB0-633619B3EE4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2914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057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413" indent="-285545" defTabSz="947057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2177" indent="-228436" defTabSz="947057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599048" indent="-228436" defTabSz="947057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5917" indent="-228436" defTabSz="947057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2788" indent="-228436" defTabSz="9470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69660" indent="-228436" defTabSz="9470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6530" indent="-228436" defTabSz="9470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3400" indent="-228436" defTabSz="94705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56C56B8-8C8E-4EE1-AA19-23AFFDFEDC1E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26723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2137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72137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9435D-6BFC-45D4-AF02-363FE7859F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170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9A2D86-7E0A-4B4D-86DA-6A7D7DE774F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5324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5" y="428625"/>
            <a:ext cx="1700213" cy="912336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77825" y="428625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1E3E7-0588-48BC-B366-6C0EF40DB46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618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B0FADE-9052-4F25-A114-B3170EB4C2F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7108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21450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21450" cy="233838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4908E3-28BB-41E7-A9FA-22E73867830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871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56038" y="2495550"/>
            <a:ext cx="3327400" cy="70564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5A98A-C5DE-498E-9A8D-1CFD54B7C6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7686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21450" cy="20669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8813" cy="57451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4687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463" y="3906838"/>
            <a:ext cx="3214687" cy="57451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7E7FB6-B848-4D35-A7A8-CA55636EB5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5055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1D042-9481-419C-A2C7-2220B8CBBAB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48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6DE525-6CEF-4783-9C63-C973954F7AE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8993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4688" y="1539875"/>
            <a:ext cx="3827462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466E5-FC36-4184-8A02-CCBE2BD02EC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0426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4688" y="1539875"/>
            <a:ext cx="3827462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D4B572-E807-41E9-B42D-4D90D6DD31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7682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7825" y="9737725"/>
            <a:ext cx="1765300" cy="742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kumimoji="1"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82863" y="9737725"/>
            <a:ext cx="2395537" cy="742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18138" y="9737725"/>
            <a:ext cx="1765300" cy="742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/>
            </a:lvl1pPr>
          </a:lstStyle>
          <a:p>
            <a:fld id="{D5407DC5-408D-41F0-941D-CFA390E7BA0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936625" y="5592763"/>
            <a:ext cx="46672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ja-JP" altLang="en-US" sz="1800"/>
          </a:p>
        </p:txBody>
      </p:sp>
      <p:sp>
        <p:nvSpPr>
          <p:cNvPr id="4099" name="Line 545"/>
          <p:cNvSpPr>
            <a:spLocks noChangeShapeType="1"/>
          </p:cNvSpPr>
          <p:nvPr/>
        </p:nvSpPr>
        <p:spPr bwMode="auto">
          <a:xfrm>
            <a:off x="3217863" y="5580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6862" name="Group 27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159163"/>
              </p:ext>
            </p:extLst>
          </p:nvPr>
        </p:nvGraphicFramePr>
        <p:xfrm>
          <a:off x="323850" y="911225"/>
          <a:ext cx="3311525" cy="3560763"/>
        </p:xfrm>
        <a:graphic>
          <a:graphicData uri="http://schemas.openxmlformats.org/drawingml/2006/table">
            <a:tbl>
              <a:tblPr/>
              <a:tblGrid>
                <a:gridCol w="331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73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郵便番号　　　　　　－</a:t>
                      </a:r>
                      <a:endParaRPr kumimoji="1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住　所</a:t>
                      </a:r>
                      <a:endParaRPr kumimoji="1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13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会社名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29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所　属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13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連絡者氏名</a:t>
                      </a: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17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TEL</a:t>
                      </a:r>
                      <a:r>
                        <a:rPr kumimoji="1" lang="zh-TW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  <a:r>
                        <a:rPr kumimoji="1" lang="zh-TW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）　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</a:t>
                      </a:r>
                      <a:r>
                        <a:rPr kumimoji="1" lang="zh-TW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－</a:t>
                      </a: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FAX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　）　　　－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4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ﾒｰﾙｱﾄﾞﾚｽ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381" name="Group 2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329693"/>
              </p:ext>
            </p:extLst>
          </p:nvPr>
        </p:nvGraphicFramePr>
        <p:xfrm>
          <a:off x="3709143" y="922337"/>
          <a:ext cx="3671888" cy="4406901"/>
        </p:xfrm>
        <a:graphic>
          <a:graphicData uri="http://schemas.openxmlformats.org/drawingml/2006/table">
            <a:tbl>
              <a:tblPr/>
              <a:tblGrid>
                <a:gridCol w="97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3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   受付番号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（記入不要）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申込締切日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2026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年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9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月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14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日（月）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   </a:t>
                      </a:r>
                      <a:r>
                        <a:rPr kumimoji="1" lang="ja-JP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参 加 費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6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　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   </a:t>
                      </a:r>
                      <a:r>
                        <a:rPr kumimoji="1" lang="ja-JP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振 込 先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1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 振込予定日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2026</a:t>
                      </a: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年　　　月　　　日</a:t>
                      </a:r>
                      <a:endParaRPr kumimoji="1" lang="en-US" altLang="ja-JP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（</a:t>
                      </a: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2026</a:t>
                      </a: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年</a:t>
                      </a: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9</a:t>
                      </a: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月</a:t>
                      </a: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25</a:t>
                      </a: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日</a:t>
                      </a: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までにお願い致します）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4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請求書の要否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要　　　　　否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4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領収書の要否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itchFamily="50" charset="-128"/>
                          <a:ea typeface="HG丸ｺﾞｼｯｸM-PRO" pitchFamily="50" charset="-128"/>
                        </a:rPr>
                        <a:t>要　　　　　否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887" name="Group 27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532746"/>
              </p:ext>
            </p:extLst>
          </p:nvPr>
        </p:nvGraphicFramePr>
        <p:xfrm>
          <a:off x="323850" y="5490716"/>
          <a:ext cx="7037390" cy="4551242"/>
        </p:xfrm>
        <a:graphic>
          <a:graphicData uri="http://schemas.openxmlformats.org/drawingml/2006/table">
            <a:tbl>
              <a:tblPr/>
              <a:tblGrid>
                <a:gridCol w="470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3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0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03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0366">
                  <a:extLst>
                    <a:ext uri="{9D8B030D-6E8A-4147-A177-3AD203B41FA5}">
                      <a16:colId xmlns:a16="http://schemas.microsoft.com/office/drawing/2014/main" val="2830599494"/>
                    </a:ext>
                  </a:extLst>
                </a:gridCol>
                <a:gridCol w="4703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03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19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443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29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8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08412"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受付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No.</a:t>
                      </a:r>
                    </a:p>
                  </a:txBody>
                  <a:tcPr marT="45726" marB="45726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参加者氏名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（ふりがな）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年令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性別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受講コース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役割・担当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4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ＱＣサークル歴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41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中級</a:t>
                      </a:r>
                    </a:p>
                  </a:txBody>
                  <a:tcPr marL="0" marR="0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推進者</a:t>
                      </a:r>
                      <a:endParaRPr kumimoji="1" lang="en-US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リーダー</a:t>
                      </a:r>
                      <a:endParaRPr kumimoji="1" lang="en-US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ﾘｰﾀﾞｰ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ﾒﾝﾊﾞｰ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初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～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7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記入例</a:t>
                      </a: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ＱＣ花子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1" lang="ja-JP" altLang="en-US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きゅーし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ーはなこ）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女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○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○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○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8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  　　  　 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33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　　  　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8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　　　  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8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　　　  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　　　  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33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　　　  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8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  　　　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4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  　　　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48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　　　　  　　　  ）</a:t>
                      </a: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algn="l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350" name="WordArt 2629"/>
          <p:cNvSpPr>
            <a:spLocks noChangeArrowheads="1" noChangeShapeType="1" noTextEdit="1"/>
          </p:cNvSpPr>
          <p:nvPr/>
        </p:nvSpPr>
        <p:spPr bwMode="auto">
          <a:xfrm>
            <a:off x="323850" y="5221288"/>
            <a:ext cx="1368425" cy="215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1600" kern="1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参加者記入表</a:t>
            </a:r>
          </a:p>
        </p:txBody>
      </p:sp>
      <p:sp>
        <p:nvSpPr>
          <p:cNvPr id="4351" name="WordArt 2739"/>
          <p:cNvSpPr>
            <a:spLocks noChangeArrowheads="1" noChangeShapeType="1" noTextEdit="1"/>
          </p:cNvSpPr>
          <p:nvPr/>
        </p:nvSpPr>
        <p:spPr bwMode="auto">
          <a:xfrm>
            <a:off x="823541" y="64778"/>
            <a:ext cx="4465638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2800" b="1" kern="1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秋季ＱＣサークル研修会 参加申込書</a:t>
            </a:r>
          </a:p>
        </p:txBody>
      </p:sp>
      <p:sp>
        <p:nvSpPr>
          <p:cNvPr id="4356" name="Text Box 260"/>
          <p:cNvSpPr txBox="1">
            <a:spLocks noChangeArrowheads="1"/>
          </p:cNvSpPr>
          <p:nvPr/>
        </p:nvSpPr>
        <p:spPr bwMode="auto">
          <a:xfrm>
            <a:off x="3766185" y="3794462"/>
            <a:ext cx="3527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0" lang="en-US" altLang="ja-JP" sz="1000" dirty="0">
                <a:ea typeface="HGｺﾞｼｯｸE" panose="020B0909000000000000" pitchFamily="49" charset="-128"/>
              </a:rPr>
              <a:t>※</a:t>
            </a:r>
            <a:r>
              <a:rPr lang="ja-JP" altLang="en-US" sz="1000" dirty="0">
                <a:ea typeface="HGｺﾞｼｯｸE" panose="020B0909000000000000" pitchFamily="49" charset="-128"/>
              </a:rPr>
              <a:t>申し訳ありませんが振込み手数料は、貴社にてご負担を</a:t>
            </a:r>
            <a:endParaRPr lang="en-US" altLang="ja-JP" sz="1000" dirty="0">
              <a:ea typeface="HGｺﾞｼｯｸE" panose="020B0909000000000000" pitchFamily="49" charset="-128"/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ja-JP" altLang="en-US" sz="1000" dirty="0">
                <a:ea typeface="HGｺﾞｼｯｸE" panose="020B0909000000000000" pitchFamily="49" charset="-128"/>
              </a:rPr>
              <a:t>    お願い致します。</a:t>
            </a:r>
          </a:p>
        </p:txBody>
      </p:sp>
      <p:sp>
        <p:nvSpPr>
          <p:cNvPr id="4357" name="Text Box 261"/>
          <p:cNvSpPr txBox="1">
            <a:spLocks noChangeArrowheads="1"/>
          </p:cNvSpPr>
          <p:nvPr/>
        </p:nvSpPr>
        <p:spPr bwMode="auto">
          <a:xfrm>
            <a:off x="4083050" y="1936433"/>
            <a:ext cx="30972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幹事・会員会社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＠ 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8,000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円／名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名＝　　　　　　円</a:t>
            </a:r>
          </a:p>
          <a:p>
            <a:pPr>
              <a:spcBef>
                <a:spcPct val="0"/>
              </a:spcBef>
              <a:buFontTx/>
              <a:buNone/>
            </a:pPr>
            <a:endParaRPr lang="ja-JP" altLang="en-US" sz="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zh-CN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一般会社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lang="zh-CN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＠</a:t>
            </a:r>
            <a:r>
              <a:rPr lang="en-US" altLang="zh-CN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10,000</a:t>
            </a:r>
            <a:r>
              <a:rPr lang="zh-CN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円／名</a:t>
            </a:r>
            <a:r>
              <a:rPr lang="en-US" altLang="zh-CN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</a:t>
            </a:r>
            <a:r>
              <a:rPr lang="zh-CN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名＝　　　　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zh-CN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円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58" name="Text Box 273"/>
          <p:cNvSpPr txBox="1">
            <a:spLocks noChangeArrowheads="1"/>
          </p:cNvSpPr>
          <p:nvPr/>
        </p:nvSpPr>
        <p:spPr bwMode="auto">
          <a:xfrm>
            <a:off x="3673475" y="3042444"/>
            <a:ext cx="3779564" cy="42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福井銀行　</a:t>
            </a:r>
            <a:r>
              <a:rPr lang="ja-JP" altLang="en-US" sz="11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神明支店　</a:t>
            </a:r>
            <a:r>
              <a:rPr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普通預金　</a:t>
            </a:r>
            <a:r>
              <a:rPr lang="en-US" altLang="ja-JP" sz="11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6090905</a:t>
            </a:r>
            <a:r>
              <a:rPr lang="ja-JP" altLang="en-US" sz="11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ＱＣサークル北陸支部 福井地区</a:t>
            </a:r>
            <a:r>
              <a:rPr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(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ｷｭｰｼｰｻｰｸﾙﾎｸﾘｸｼﾌﾞﾌｸｲﾁｸ </a:t>
            </a:r>
            <a:r>
              <a:rPr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lang="ja-JP" altLang="en-US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44" name="テキスト ボックス 3"/>
          <p:cNvSpPr txBox="1">
            <a:spLocks noChangeArrowheads="1"/>
          </p:cNvSpPr>
          <p:nvPr/>
        </p:nvSpPr>
        <p:spPr bwMode="auto">
          <a:xfrm>
            <a:off x="323850" y="4483100"/>
            <a:ext cx="33115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>
              <a:defRPr/>
            </a:pPr>
            <a:r>
              <a:rPr kumimoji="1" lang="ja-JP" altLang="en-US" sz="1050" dirty="0">
                <a:latin typeface="HG丸ｺﾞｼｯｸM-PRO" pitchFamily="50" charset="-128"/>
                <a:ea typeface="HG丸ｺﾞｼｯｸM-PRO" pitchFamily="50" charset="-128"/>
              </a:rPr>
              <a:t>申込頂いた後、担当より申込受領印を押印、</a:t>
            </a:r>
            <a:r>
              <a:rPr kumimoji="1" lang="en-US" altLang="ja-JP" sz="1050" dirty="0">
                <a:latin typeface="HG丸ｺﾞｼｯｸM-PRO" pitchFamily="50" charset="-128"/>
                <a:ea typeface="HG丸ｺﾞｼｯｸM-PRO" pitchFamily="50" charset="-128"/>
              </a:rPr>
              <a:t>FAX</a:t>
            </a:r>
            <a:r>
              <a:rPr kumimoji="1" lang="ja-JP" altLang="en-US" sz="1050" dirty="0">
                <a:latin typeface="HG丸ｺﾞｼｯｸM-PRO" pitchFamily="50" charset="-128"/>
                <a:ea typeface="HG丸ｺﾞｼｯｸM-PRO" pitchFamily="50" charset="-128"/>
              </a:rPr>
              <a:t>で返信させていただきます。メールアドレスをご記入の場合は、メールで返信させて頂きます。</a:t>
            </a:r>
          </a:p>
          <a:p>
            <a:pPr>
              <a:defRPr/>
            </a:pPr>
            <a:r>
              <a:rPr kumimoji="1" lang="en-US" altLang="ja-JP" sz="1050" dirty="0">
                <a:latin typeface="HG丸ｺﾞｼｯｸM-PRO" pitchFamily="50" charset="-128"/>
                <a:ea typeface="HG丸ｺﾞｼｯｸM-PRO" pitchFamily="50" charset="-128"/>
              </a:rPr>
              <a:t>(</a:t>
            </a:r>
            <a:r>
              <a:rPr kumimoji="1" lang="ja-JP" altLang="en-US" sz="1050" dirty="0">
                <a:latin typeface="HG丸ｺﾞｼｯｸM-PRO" pitchFamily="50" charset="-128"/>
                <a:ea typeface="HG丸ｺﾞｼｯｸM-PRO" pitchFamily="50" charset="-128"/>
              </a:rPr>
              <a:t>申込受付完了をご確認いただくため）</a:t>
            </a:r>
          </a:p>
        </p:txBody>
      </p:sp>
      <p:sp>
        <p:nvSpPr>
          <p:cNvPr id="4360" name="テキスト ボックス 3"/>
          <p:cNvSpPr txBox="1">
            <a:spLocks noChangeArrowheads="1"/>
          </p:cNvSpPr>
          <p:nvPr/>
        </p:nvSpPr>
        <p:spPr bwMode="auto">
          <a:xfrm>
            <a:off x="276201" y="10099675"/>
            <a:ext cx="7056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kumimoji="1" lang="en-US" altLang="ja-JP" sz="1200" spc="-15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200" spc="-15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申し込みの名前は間違いのないようご注意ください。</a:t>
            </a:r>
            <a:endParaRPr kumimoji="1" lang="en-US" altLang="ja-JP" sz="1200" spc="-150" dirty="0"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1200" spc="-15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200" spc="-15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お申し込み後、ご都合により欠席される場合はメールにてご連絡ください。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49" y="30869"/>
            <a:ext cx="575246" cy="57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WordArt 243">
            <a:extLst>
              <a:ext uri="{FF2B5EF4-FFF2-40B4-BE49-F238E27FC236}">
                <a16:creationId xmlns:a16="http://schemas.microsoft.com/office/drawing/2014/main" id="{2570AC6B-CC9E-CDAE-D724-49F594E7DC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77360" y="469637"/>
            <a:ext cx="1924050" cy="215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b="1" kern="1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ＱＣサークル福井地区 担当 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B49806-551B-2C81-D115-B000FFDA2393}"/>
              </a:ext>
            </a:extLst>
          </p:cNvPr>
          <p:cNvSpPr txBox="1"/>
          <p:nvPr/>
        </p:nvSpPr>
        <p:spPr>
          <a:xfrm>
            <a:off x="5351031" y="185289"/>
            <a:ext cx="2210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kern="10" dirty="0">
                <a:ln w="19050">
                  <a:noFill/>
                  <a:round/>
                  <a:headEnd/>
                  <a:tailEnd/>
                </a:ln>
                <a:latin typeface="HG丸ｺﾞｼｯｸM-PRO"/>
                <a:ea typeface="HG丸ｺﾞｼｯｸM-PRO"/>
              </a:rPr>
              <a:t> 開催日</a:t>
            </a:r>
            <a:r>
              <a:rPr lang="ja-JP" altLang="en-US" sz="1200" b="1" kern="10" dirty="0">
                <a:ln w="19050">
                  <a:noFill/>
                  <a:round/>
                  <a:headEnd/>
                  <a:tailEnd/>
                </a:ln>
                <a:latin typeface="HG丸ｺﾞｼｯｸM-PRO"/>
                <a:ea typeface="HG丸ｺﾞｼｯｸM-PRO"/>
              </a:rPr>
              <a:t>：</a:t>
            </a:r>
            <a:r>
              <a:rPr lang="en-US" altLang="zh-TW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202</a:t>
            </a:r>
            <a:r>
              <a:rPr lang="en-US" altLang="ja-JP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6/</a:t>
            </a:r>
            <a:r>
              <a:rPr lang="en-US" altLang="zh-TW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10</a:t>
            </a:r>
            <a:r>
              <a:rPr lang="en-US" altLang="ja-JP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/9</a:t>
            </a:r>
            <a:r>
              <a:rPr lang="ja-JP" altLang="en-US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（</a:t>
            </a:r>
            <a:r>
              <a:rPr lang="zh-TW" altLang="en-US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金</a:t>
            </a:r>
            <a:r>
              <a:rPr lang="en-US" altLang="zh-TW" sz="1200" b="1" kern="10" dirty="0">
                <a:ln w="19050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)</a:t>
            </a:r>
            <a:endParaRPr kumimoji="1" lang="ja-JP" altLang="en-US" sz="1200" b="1" dirty="0">
              <a:solidFill>
                <a:srgbClr val="C0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EA6AAF-8464-22C0-53CC-4CC816A8FC8E}"/>
              </a:ext>
            </a:extLst>
          </p:cNvPr>
          <p:cNvSpPr txBox="1"/>
          <p:nvPr/>
        </p:nvSpPr>
        <p:spPr>
          <a:xfrm>
            <a:off x="4442793" y="643701"/>
            <a:ext cx="3045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Mail</a:t>
            </a:r>
            <a:r>
              <a:rPr lang="ja-JP" altLang="en-US" sz="1200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：</a:t>
            </a:r>
            <a:r>
              <a:rPr lang="en-US" altLang="ja-JP" sz="1200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HG丸ｺﾞｼｯｸM-PRO"/>
                <a:ea typeface="HG丸ｺﾞｼｯｸM-PRO"/>
              </a:rPr>
              <a:t>hir-kubota@niccachemical.com</a:t>
            </a:r>
            <a:endParaRPr kumimoji="1" lang="en-US" altLang="ja-JP" sz="1200" kern="10" dirty="0">
              <a:ln w="9525">
                <a:noFill/>
                <a:round/>
                <a:headEnd/>
                <a:tailEnd/>
              </a:ln>
              <a:solidFill>
                <a:srgbClr val="C00000"/>
              </a:solidFill>
              <a:latin typeface="HG丸ｺﾞｼｯｸM-PRO"/>
              <a:ea typeface="HG丸ｺﾞｼｯｸM-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6868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6868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2F597795235254D8A5E9E2DA15D4599" ma:contentTypeVersion="15" ma:contentTypeDescription="新しいドキュメントを作成します。" ma:contentTypeScope="" ma:versionID="8b23319884a9645b1c88d49eec0c7fbb">
  <xsd:schema xmlns:xsd="http://www.w3.org/2001/XMLSchema" xmlns:xs="http://www.w3.org/2001/XMLSchema" xmlns:p="http://schemas.microsoft.com/office/2006/metadata/properties" xmlns:ns2="fc1feaa2-107a-4b00-92bd-9723d947a219" xmlns:ns3="81ab6709-dcc5-4c55-9ee5-f9d4fe1d31c6" targetNamespace="http://schemas.microsoft.com/office/2006/metadata/properties" ma:root="true" ma:fieldsID="a3f2062c3ee1fdc2aac68c8fe88a0569" ns2:_="" ns3:_="">
    <xsd:import namespace="fc1feaa2-107a-4b00-92bd-9723d947a219"/>
    <xsd:import namespace="81ab6709-dcc5-4c55-9ee5-f9d4fe1d31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1feaa2-107a-4b00-92bd-9723d947a2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3d35e20-0b72-48f0-a0bf-05b31252e0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ab6709-dcc5-4c55-9ee5-f9d4fe1d31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1feaa2-107a-4b00-92bd-9723d947a21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AA8F4FF-73A5-4F7A-A291-335FDB1DD0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1feaa2-107a-4b00-92bd-9723d947a219"/>
    <ds:schemaRef ds:uri="81ab6709-dcc5-4c55-9ee5-f9d4fe1d31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4CC271-4BE7-4B85-80C5-FCFA69846C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7AF4B9-DE59-4BC6-A01D-9AAFA8DE53CF}">
  <ds:schemaRefs>
    <ds:schemaRef ds:uri="http://purl.org/dc/dcmitype/"/>
    <ds:schemaRef ds:uri="fc1feaa2-107a-4b00-92bd-9723d947a219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81ab6709-dcc5-4c55-9ee5-f9d4fe1d31c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3348</TotalTime>
  <Words>299</Words>
  <Application>Microsoft Office PowerPoint</Application>
  <PresentationFormat>ユーザー設定</PresentationFormat>
  <Paragraphs>86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HGP創英角ﾎﾟｯﾌﾟ体</vt:lpstr>
      <vt:lpstr>HGｺﾞｼｯｸE</vt:lpstr>
      <vt:lpstr>HG丸ｺﾞｼｯｸM-PRO</vt:lpstr>
      <vt:lpstr>Arial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山内 一二</dc:creator>
  <cp:lastModifiedBy>阿部 正亨</cp:lastModifiedBy>
  <cp:revision>283</cp:revision>
  <cp:lastPrinted>2025-07-23T02:04:30Z</cp:lastPrinted>
  <dcterms:created xsi:type="dcterms:W3CDTF">2009-03-16T05:10:16Z</dcterms:created>
  <dcterms:modified xsi:type="dcterms:W3CDTF">2026-08-28T04:26:22Z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0x01010092F597795235254D8A5E9E2DA15D4599</vt:lpwstr>
  </property>
  <property fmtid="{D5CDD505-2E9C-101B-9397-08002B2CF9AE}" pid="3" name="MediaServiceImageTags">
    <vt:lpwstr/>
  </property>
</Properties>
</file>