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83" r:id="rId2"/>
    <p:sldId id="284" r:id="rId3"/>
    <p:sldId id="2147472751" r:id="rId4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CCFF"/>
    <a:srgbClr val="FFFFCC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8413CC-2A04-4485-81DF-74A3C4835780}" v="246" dt="2026-08-04T01:37:26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04" autoAdjust="0"/>
  </p:normalViewPr>
  <p:slideViewPr>
    <p:cSldViewPr snapToGrid="0">
      <p:cViewPr>
        <p:scale>
          <a:sx n="74" d="100"/>
          <a:sy n="74" d="100"/>
        </p:scale>
        <p:origin x="284" y="-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shi Yoko 1 (星 陽子)" userId="b648e428-8e08-4433-b737-b2a17a7d8ca1" providerId="ADAL" clId="{3D2C083F-0D23-4A64-9319-090462450C4D}"/>
    <pc:docChg chg="undo custSel addSld delSld modSld">
      <pc:chgData name="Hoshi Yoko 1 (星 陽子)" userId="b648e428-8e08-4433-b737-b2a17a7d8ca1" providerId="ADAL" clId="{3D2C083F-0D23-4A64-9319-090462450C4D}" dt="2026-08-04T01:37:26.448" v="770"/>
      <pc:docMkLst>
        <pc:docMk/>
      </pc:docMkLst>
      <pc:sldChg chg="addSp delSp modSp mod">
        <pc:chgData name="Hoshi Yoko 1 (星 陽子)" userId="b648e428-8e08-4433-b737-b2a17a7d8ca1" providerId="ADAL" clId="{3D2C083F-0D23-4A64-9319-090462450C4D}" dt="2026-08-03T23:49:45.713" v="769" actId="1036"/>
        <pc:sldMkLst>
          <pc:docMk/>
          <pc:sldMk cId="2662707188" sldId="283"/>
        </pc:sldMkLst>
        <pc:spChg chg="mod">
          <ac:chgData name="Hoshi Yoko 1 (星 陽子)" userId="b648e428-8e08-4433-b737-b2a17a7d8ca1" providerId="ADAL" clId="{3D2C083F-0D23-4A64-9319-090462450C4D}" dt="2026-08-03T23:49:45.713" v="769" actId="1036"/>
          <ac:spMkLst>
            <pc:docMk/>
            <pc:sldMk cId="2662707188" sldId="283"/>
            <ac:spMk id="4" creationId="{DF2C6ED8-2FE8-C312-2AE4-B9508A0E76AE}"/>
          </ac:spMkLst>
        </pc:spChg>
        <pc:spChg chg="mod">
          <ac:chgData name="Hoshi Yoko 1 (星 陽子)" userId="b648e428-8e08-4433-b737-b2a17a7d8ca1" providerId="ADAL" clId="{3D2C083F-0D23-4A64-9319-090462450C4D}" dt="2026-08-03T23:49:25.610" v="767" actId="1035"/>
          <ac:spMkLst>
            <pc:docMk/>
            <pc:sldMk cId="2662707188" sldId="283"/>
            <ac:spMk id="5" creationId="{EFE2B3B2-8D31-45C0-D09E-E2A2C7227A83}"/>
          </ac:spMkLst>
        </pc:spChg>
        <pc:spChg chg="mod">
          <ac:chgData name="Hoshi Yoko 1 (星 陽子)" userId="b648e428-8e08-4433-b737-b2a17a7d8ca1" providerId="ADAL" clId="{3D2C083F-0D23-4A64-9319-090462450C4D}" dt="2026-07-23T05:23:29.839" v="54" actId="1076"/>
          <ac:spMkLst>
            <pc:docMk/>
            <pc:sldMk cId="2662707188" sldId="283"/>
            <ac:spMk id="8" creationId="{90AFF781-FACB-02C6-B4ED-220FC87AE8AA}"/>
          </ac:spMkLst>
        </pc:spChg>
        <pc:spChg chg="mod">
          <ac:chgData name="Hoshi Yoko 1 (星 陽子)" userId="b648e428-8e08-4433-b737-b2a17a7d8ca1" providerId="ADAL" clId="{3D2C083F-0D23-4A64-9319-090462450C4D}" dt="2026-08-03T23:47:12.797" v="727" actId="1076"/>
          <ac:spMkLst>
            <pc:docMk/>
            <pc:sldMk cId="2662707188" sldId="283"/>
            <ac:spMk id="10" creationId="{1C3646CD-60A5-123B-69BB-8E4EF66CF9A2}"/>
          </ac:spMkLst>
        </pc:spChg>
        <pc:spChg chg="mod">
          <ac:chgData name="Hoshi Yoko 1 (星 陽子)" userId="b648e428-8e08-4433-b737-b2a17a7d8ca1" providerId="ADAL" clId="{3D2C083F-0D23-4A64-9319-090462450C4D}" dt="2026-08-03T23:48:36.932" v="761" actId="1035"/>
          <ac:spMkLst>
            <pc:docMk/>
            <pc:sldMk cId="2662707188" sldId="283"/>
            <ac:spMk id="11" creationId="{052A5F0A-6E2D-E9F9-996B-0D6987476B35}"/>
          </ac:spMkLst>
        </pc:spChg>
        <pc:spChg chg="mod">
          <ac:chgData name="Hoshi Yoko 1 (星 陽子)" userId="b648e428-8e08-4433-b737-b2a17a7d8ca1" providerId="ADAL" clId="{3D2C083F-0D23-4A64-9319-090462450C4D}" dt="2026-07-23T05:23:25.858" v="53" actId="1076"/>
          <ac:spMkLst>
            <pc:docMk/>
            <pc:sldMk cId="2662707188" sldId="283"/>
            <ac:spMk id="12" creationId="{D296A226-6295-8185-0966-F8F8390FBF1D}"/>
          </ac:spMkLst>
        </pc:spChg>
        <pc:spChg chg="mod">
          <ac:chgData name="Hoshi Yoko 1 (星 陽子)" userId="b648e428-8e08-4433-b737-b2a17a7d8ca1" providerId="ADAL" clId="{3D2C083F-0D23-4A64-9319-090462450C4D}" dt="2026-08-03T23:48:46.484" v="764" actId="20577"/>
          <ac:spMkLst>
            <pc:docMk/>
            <pc:sldMk cId="2662707188" sldId="283"/>
            <ac:spMk id="21" creationId="{9F211AE2-B855-B7E6-872B-A74A5C73BEE4}"/>
          </ac:spMkLst>
        </pc:spChg>
        <pc:spChg chg="mod">
          <ac:chgData name="Hoshi Yoko 1 (星 陽子)" userId="b648e428-8e08-4433-b737-b2a17a7d8ca1" providerId="ADAL" clId="{3D2C083F-0D23-4A64-9319-090462450C4D}" dt="2026-08-03T23:47:51.501" v="728" actId="207"/>
          <ac:spMkLst>
            <pc:docMk/>
            <pc:sldMk cId="2662707188" sldId="283"/>
            <ac:spMk id="2050" creationId="{C0113255-A766-705D-CA8E-74DFB47F0D8E}"/>
          </ac:spMkLst>
        </pc:spChg>
        <pc:graphicFrameChg chg="mod modGraphic">
          <ac:chgData name="Hoshi Yoko 1 (星 陽子)" userId="b648e428-8e08-4433-b737-b2a17a7d8ca1" providerId="ADAL" clId="{3D2C083F-0D23-4A64-9319-090462450C4D}" dt="2026-07-31T03:51:00.755" v="619" actId="122"/>
          <ac:graphicFrameMkLst>
            <pc:docMk/>
            <pc:sldMk cId="2662707188" sldId="283"/>
            <ac:graphicFrameMk id="6" creationId="{0C29ECAF-711C-78CB-BC12-BB89C180CCC5}"/>
          </ac:graphicFrameMkLst>
        </pc:graphicFrameChg>
        <pc:picChg chg="add mod">
          <ac:chgData name="Hoshi Yoko 1 (星 陽子)" userId="b648e428-8e08-4433-b737-b2a17a7d8ca1" providerId="ADAL" clId="{3D2C083F-0D23-4A64-9319-090462450C4D}" dt="2026-07-31T04:04:56.608" v="692" actId="1036"/>
          <ac:picMkLst>
            <pc:docMk/>
            <pc:sldMk cId="2662707188" sldId="283"/>
            <ac:picMk id="9" creationId="{B0D28AAC-B912-4B80-E11F-3612954BF4BA}"/>
          </ac:picMkLst>
        </pc:picChg>
      </pc:sldChg>
      <pc:sldChg chg="add">
        <pc:chgData name="Hoshi Yoko 1 (星 陽子)" userId="b648e428-8e08-4433-b737-b2a17a7d8ca1" providerId="ADAL" clId="{3D2C083F-0D23-4A64-9319-090462450C4D}" dt="2026-08-04T01:37:26.448" v="770"/>
        <pc:sldMkLst>
          <pc:docMk/>
          <pc:sldMk cId="759040946" sldId="21474727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A8EF2-5EB3-4B2F-A4EA-BD6F2212E0E5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F5A59-8612-4CDE-9104-F198E8F542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21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A58CE-A4A8-C804-968A-99BF8E086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>
            <a:extLst>
              <a:ext uri="{FF2B5EF4-FFF2-40B4-BE49-F238E27FC236}">
                <a16:creationId xmlns:a16="http://schemas.microsoft.com/office/drawing/2014/main" id="{2FE22F0D-9137-A32E-1575-D3FE968867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1233488"/>
            <a:ext cx="5916613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>
            <a:extLst>
              <a:ext uri="{FF2B5EF4-FFF2-40B4-BE49-F238E27FC236}">
                <a16:creationId xmlns:a16="http://schemas.microsoft.com/office/drawing/2014/main" id="{48A973E6-E36B-95E3-D734-F36520D129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2FA53591-5AB5-6216-F10B-1183B50F84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9300" indent="-287338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52525" indent="-230188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12900" indent="-230188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74863" indent="-230188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32063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89263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46463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03663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29018E-7925-4920-A3D5-195CF467A9B0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9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6BB98D-2102-5598-566D-98CF6BF3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A2A93-B0EC-4A9A-B35A-7C3E734C1B73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2133D6-C579-5DFE-672A-021F9A6B2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459744-7328-961B-FA03-64D32B56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47A2-3D7C-426F-BB03-6B10D1C2179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645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55E11C-C690-1382-CBA6-BAD09545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5F041-E87E-4FE4-98A0-38A04F68ABAE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F6D790-FDB2-A89C-BB1B-2FC6C43E3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79F1BC-EE98-0DF0-06E2-F3502973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58BA2-7BB0-403A-8747-28551B22EFE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5930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C4B09A-BC2C-9495-A5BA-83FD41A06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D8AF6-29A4-436B-BF3B-D3BBF83AB805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851019-620A-66BC-E155-E40F51F44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81EAD1-496C-46D5-8C61-226AE270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1C1E7-FA59-480B-B81A-8C64EF4BB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20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696250-0133-A383-2473-3FA49005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2F96C-D485-4A83-B9AD-148240EDF7D4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3B8A4F-D648-D186-DF49-6AD91A43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A3A00D-EDFC-9040-8F8C-11470C51F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8BDE8-F579-4C28-B85C-667D5043EFF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928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2767CC-CE4D-F180-60AA-B109FA8C1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43FFA-4071-42B4-A360-E5656EE534FD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1A8A35-8410-4A9A-541E-409A410FF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FCA4B6-E1A3-C2D5-5900-B4774F27A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4C352-0684-4EF5-8951-55FA4E695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912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E23D38C-1EE2-97DB-FC62-3B73B3C63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9F55-ACB7-4220-A99D-1DF58CAA036F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0723230-8B20-B74A-A100-6CAF49A9E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936C1780-6A5C-F498-FF2E-7698B078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2B3F-F979-4CD7-8044-DFBB1485B7B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164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2F6AC039-A228-C361-B03E-0630232E9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1D6DB-6BAA-4E2E-9469-9A0BFE05FF55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F79849B7-4C6E-9D82-AF08-9447AD2C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1C91BB12-FDA7-5355-B242-D6B0FF04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53EE5-A9F6-4165-B808-B6311C8F26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804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2FA9F573-4ADE-2F5D-92C1-84F2B6F34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81968-FB11-4809-A2DB-C3067E4D4B4B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E0049094-D861-2D9D-1F60-5F642F8C2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B402EA50-6403-69AA-3237-9DB4A023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70D15-1FF3-4B3F-A2A8-A9BE778EDCD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932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161C9167-49A1-F057-5154-1EC1ED990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A08A6-BDF8-4F5E-906A-198A47658EBB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4758F701-2304-5C52-D982-62F1867E0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FBD580A8-470C-57F1-68CB-AE87DB4E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EA50E-C397-4FF9-9C30-D7775ABCC61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856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1"/>
            </a:lvl1pPr>
            <a:lvl2pPr marL="457211" indent="0">
              <a:buNone/>
              <a:defRPr sz="1200"/>
            </a:lvl2pPr>
            <a:lvl3pPr marL="914423" indent="0">
              <a:buNone/>
              <a:defRPr sz="1001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549713F-3232-B2CB-25D7-F1EE3DAB4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87714-0720-461F-B700-F0921DB24F08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126840FF-E6CA-FC5D-10E9-0D196F3E0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8383E8F-C621-8F8F-001B-89404DF9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88D2-AA00-4A5A-BEFC-036C877348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872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1"/>
            </a:lvl1pPr>
            <a:lvl2pPr marL="457211" indent="0">
              <a:buNone/>
              <a:defRPr sz="1200"/>
            </a:lvl2pPr>
            <a:lvl3pPr marL="914423" indent="0">
              <a:buNone/>
              <a:defRPr sz="1001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EDB639A2-EFDA-3A89-AA20-7BB7A260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7D3F4-C970-4485-945D-92A51812B2A2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44AE58EB-7988-C360-F1C1-41FDE9625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B64B0B7-E14E-975B-4BF2-57950F1B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CCEE6-EE23-42D7-A47B-80EEC428F30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8464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5790E629-583F-590B-A911-CC488B1FF0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FF022F55-BB36-85CB-C2E1-4E8966661B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F296A8-7AC1-BC58-030E-F24AB36E4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F050B9F-1129-490A-9957-C69F49C960C7}" type="datetimeFigureOut">
              <a:rPr lang="ja-JP" altLang="en-US"/>
              <a:pPr>
                <a:defRPr/>
              </a:pPr>
              <a:t>2026/8/3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C60E3D-C1D2-C1D9-2C98-45CE53061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75591C-329A-2C81-B759-43DA7B558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73DAD7F-8D4D-4610-B751-D1CD283A70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16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1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34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8" indent="-34290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9" indent="-28575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070-4406-8794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mailto:kiyoko_tanno@jp.ricoh.com" TargetMode="External"/><Relationship Id="rId4" Type="http://schemas.openxmlformats.org/officeDocument/2006/relationships/hyperlink" Target="mailto:katsumi_hirama@jp.ricoh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A48B5-DEE4-C2F0-8035-0E2BD99A5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0">
            <a:extLst>
              <a:ext uri="{FF2B5EF4-FFF2-40B4-BE49-F238E27FC236}">
                <a16:creationId xmlns:a16="http://schemas.microsoft.com/office/drawing/2014/main" id="{C0113255-A766-705D-CA8E-74DFB47F0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17" y="153739"/>
            <a:ext cx="11849450" cy="13629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cmpd="dbl">
            <a:solidFill>
              <a:srgbClr val="000000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srgbClr val="0000FF">
                <a:alpha val="40000"/>
              </a:srgbClr>
            </a:outerShdw>
          </a:effectLst>
        </p:spPr>
        <p:txBody>
          <a:bodyPr lIns="67386" tIns="0" rIns="67386" bIns="0" anchor="t"/>
          <a:lstStyle/>
          <a:p>
            <a:pPr defTabSz="914423" fontAlgn="base">
              <a:spcAft>
                <a:spcPct val="0"/>
              </a:spcAft>
              <a:defRPr/>
            </a:pPr>
            <a:r>
              <a:rPr lang="ja-JP" altLang="en-US" sz="220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  </a:t>
            </a:r>
            <a:r>
              <a:rPr lang="ja-JP" altLang="en-US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第</a:t>
            </a:r>
            <a:r>
              <a:rPr lang="en-US" altLang="ja-JP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6746</a:t>
            </a:r>
            <a:r>
              <a:rPr lang="ja-JP" altLang="en-US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回</a:t>
            </a:r>
            <a:r>
              <a:rPr lang="en-US" altLang="ja-JP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QC</a:t>
            </a:r>
            <a:r>
              <a:rPr lang="ja-JP" altLang="en-US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サークル宮城地区 小集団改善活動事例発表大会（第</a:t>
            </a:r>
            <a:r>
              <a:rPr lang="en-US" altLang="ja-JP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20</a:t>
            </a:r>
            <a:r>
              <a:rPr lang="ja-JP" altLang="en-US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回宮城県知事賞）</a:t>
            </a:r>
            <a:endParaRPr lang="en-US" altLang="ja-JP" sz="2000" dirty="0">
              <a:ln>
                <a:solidFill>
                  <a:prstClr val="black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  <a:reflection endPos="0" dist="50800" dir="5400000" sy="-100000" algn="bl" rotWithShape="0"/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000" dirty="0">
                <a:ln>
                  <a:solidFill>
                    <a:prstClr val="black"/>
                  </a:solidFill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endPos="0" dist="50800" dir="5400000" sy="-100000" algn="bl" rotWithShape="0"/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 </a:t>
            </a:r>
            <a:r>
              <a:rPr lang="ja-JP" altLang="en-US" sz="2800" b="1" dirty="0">
                <a:ln w="25400"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聴講参加募集のご案内</a:t>
            </a:r>
            <a:endParaRPr lang="en-US" altLang="ja-JP" sz="2800" b="1" dirty="0">
              <a:ln w="25400"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</a:t>
            </a:r>
            <a:endParaRPr lang="ja-JP" altLang="ja-JP" sz="1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3646CD-60A5-123B-69BB-8E4EF66CF9A2}"/>
              </a:ext>
            </a:extLst>
          </p:cNvPr>
          <p:cNvSpPr/>
          <p:nvPr/>
        </p:nvSpPr>
        <p:spPr>
          <a:xfrm>
            <a:off x="6934200" y="609586"/>
            <a:ext cx="5427783" cy="890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7" tIns="41468" rIns="82937" bIns="41468"/>
          <a:lstStyle/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開催日時：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20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２６年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10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月９日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(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金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)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１１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: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００～</a:t>
            </a:r>
            <a:r>
              <a:rPr lang="en-US" altLang="ja-JP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16:</a:t>
            </a: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４５</a:t>
            </a:r>
            <a:endParaRPr lang="en-US" altLang="ja-JP" sz="16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6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開催場所：日立システムズホール仙台「シアターホール」</a:t>
            </a:r>
            <a:endParaRPr lang="en-US" altLang="ja-JP" sz="16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〒</a:t>
            </a:r>
            <a:r>
              <a:rPr lang="en-US" altLang="ja-JP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981-0904 </a:t>
            </a:r>
            <a:r>
              <a:rPr lang="ja-JP" altLang="en-US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宮城県仙台市青葉区旭ケ丘３丁目２７−５</a:t>
            </a:r>
            <a:endParaRPr lang="en-US" altLang="ja-JP" sz="11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</a:t>
            </a:r>
            <a:r>
              <a:rPr lang="en-US" altLang="ja-JP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TEL</a:t>
            </a:r>
            <a:r>
              <a:rPr lang="ja-JP" altLang="en-US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：</a:t>
            </a:r>
            <a:r>
              <a:rPr lang="en-US" altLang="ja-JP" sz="11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022-276-2110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F211AE2-B855-B7E6-872B-A74A5C73BEE4}"/>
              </a:ext>
            </a:extLst>
          </p:cNvPr>
          <p:cNvSpPr/>
          <p:nvPr/>
        </p:nvSpPr>
        <p:spPr>
          <a:xfrm>
            <a:off x="216491" y="2713702"/>
            <a:ext cx="5879509" cy="4033813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 cmpd="dbl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/>
          <a:lstStyle/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１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.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申込方法・・・聴講参加申込書に必要事項をご記入の上お申込み下さい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２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.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申込〆切・・・</a:t>
            </a:r>
            <a:r>
              <a:rPr lang="en-US" altLang="ja-JP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20</a:t>
            </a: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２６年</a:t>
            </a:r>
            <a:r>
              <a:rPr lang="en-US" altLang="ja-JP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9</a:t>
            </a: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月</a:t>
            </a:r>
            <a:r>
              <a:rPr lang="en-US" altLang="ja-JP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11</a:t>
            </a:r>
            <a:r>
              <a:rPr lang="ja-JP" altLang="en-US" sz="140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日（金）</a:t>
            </a:r>
            <a:endParaRPr lang="en-US" altLang="ja-JP" sz="1400" b="1" dirty="0">
              <a:solidFill>
                <a:srgbClr val="0000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３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.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参加費   ・・・賛助会員・幹事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会社 　：５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,000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円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/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人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 　     一般企業・団体　　　　 ：５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,500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円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/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人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　　　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無料ご招待：　①発表者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&amp;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ｱｼｽﾀﾝﾄ　②賛助・幹事会社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名　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　　　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昼食付（弁当）　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４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.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申込先  ・・</a:t>
            </a:r>
            <a:r>
              <a:rPr lang="ja-JP" altLang="fr-FR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ＱＣサークル</a:t>
            </a:r>
            <a:r>
              <a:rPr lang="ja-JP" altLang="en-US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宮城地区　幹事長　平間勝美　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リコ－インダストリ－（株）</a:t>
            </a: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   　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  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TEL:070-4406-8794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　</a:t>
            </a:r>
            <a:r>
              <a:rPr lang="fr-FR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E</a:t>
            </a:r>
            <a:r>
              <a:rPr lang="en-US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-</a:t>
            </a:r>
            <a:r>
              <a:rPr lang="fr-FR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mail</a:t>
            </a:r>
            <a:r>
              <a:rPr lang="ja-JP" altLang="fr-FR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：</a:t>
            </a:r>
            <a:r>
              <a:rPr lang="ja-JP" altLang="en-US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</a:t>
            </a:r>
            <a:r>
              <a:rPr lang="en-US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katsumi_hirama@jp.ricoh.com</a:t>
            </a:r>
            <a:endParaRPr lang="en-US" altLang="ja-JP" sz="1400" b="1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　　　　　</a:t>
            </a:r>
            <a:r>
              <a:rPr lang="en-US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※</a:t>
            </a:r>
            <a:r>
              <a:rPr lang="en-US" altLang="ja-JP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kiyoko_tanno@jp.ricoh.com</a:t>
            </a:r>
            <a:r>
              <a:rPr lang="ja-JP" altLang="en-US" sz="14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 　</a:t>
            </a:r>
            <a:r>
              <a:rPr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を追加願います</a:t>
            </a:r>
            <a:endParaRPr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５．申込方法・・・添付のお申込書をご記入いただき上記メール宛先にご連絡ください　　　　　　　</a:t>
            </a:r>
            <a:endParaRPr lang="ja-JP" altLang="en-US" sz="1200" u="sng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６．支払い方法・・・申し込み後「請求書」を送付いたします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７．案内はホームページからもご覧いただけます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＊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URL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：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https://qc-members.jp/tohoku/miyagi/event/5946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　　　　　　　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※QR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コード　⇒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  <a:p>
            <a:pPr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100" dirty="0">
                <a:solidFill>
                  <a:srgbClr val="FF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　　　　　　　　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C6ED8-2FE8-C312-2AE4-B9508A0E76AE}"/>
              </a:ext>
            </a:extLst>
          </p:cNvPr>
          <p:cNvSpPr txBox="1"/>
          <p:nvPr/>
        </p:nvSpPr>
        <p:spPr>
          <a:xfrm>
            <a:off x="263277" y="1540930"/>
            <a:ext cx="57825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今年度のＱＣサークル宮城地区の発表大会を下記日程で開催いたします。</a:t>
            </a:r>
            <a:endParaRPr lang="en-US" altLang="ja-JP" sz="13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9144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ご聴講参加者募集のご案内を致しますので貴社、小集団改善活動のレベルアップの一助として、ぜひご参加頂けますと幸いです。</a:t>
            </a:r>
          </a:p>
        </p:txBody>
      </p:sp>
      <p:pic>
        <p:nvPicPr>
          <p:cNvPr id="3" name="図 1">
            <a:extLst>
              <a:ext uri="{FF2B5EF4-FFF2-40B4-BE49-F238E27FC236}">
                <a16:creationId xmlns:a16="http://schemas.microsoft.com/office/drawing/2014/main" id="{1C675875-295F-BEA1-D20B-96C35C4A1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3" y="290302"/>
            <a:ext cx="628415" cy="63119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AFF781-FACB-02C6-B4ED-220FC87AE8AA}"/>
              </a:ext>
            </a:extLst>
          </p:cNvPr>
          <p:cNvSpPr txBox="1"/>
          <p:nvPr/>
        </p:nvSpPr>
        <p:spPr>
          <a:xfrm>
            <a:off x="8380310" y="1703858"/>
            <a:ext cx="885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23">
              <a:defRPr/>
            </a:pPr>
            <a:r>
              <a:rPr lang="ja-JP" altLang="en-US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順不同</a:t>
            </a:r>
          </a:p>
        </p:txBody>
      </p:sp>
      <p:sp>
        <p:nvSpPr>
          <p:cNvPr id="11" name="額縁 1">
            <a:extLst>
              <a:ext uri="{FF2B5EF4-FFF2-40B4-BE49-F238E27FC236}">
                <a16:creationId xmlns:a16="http://schemas.microsoft.com/office/drawing/2014/main" id="{052A5F0A-6E2D-E9F9-996B-0D6987476B35}"/>
              </a:ext>
            </a:extLst>
          </p:cNvPr>
          <p:cNvSpPr/>
          <p:nvPr/>
        </p:nvSpPr>
        <p:spPr>
          <a:xfrm>
            <a:off x="264761" y="2245831"/>
            <a:ext cx="2072081" cy="356969"/>
          </a:xfrm>
          <a:prstGeom prst="bevel">
            <a:avLst/>
          </a:prstGeom>
          <a:solidFill>
            <a:srgbClr val="00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7" tIns="41468" rIns="82937" bIns="41468" anchor="ctr"/>
          <a:lstStyle/>
          <a:p>
            <a:pPr algn="ctr"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聴講参加</a:t>
            </a:r>
            <a:r>
              <a:rPr lang="ja-JP" altLang="en-US" sz="1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申込み要領</a:t>
            </a:r>
            <a:endParaRPr lang="zh-TW" altLang="en-US" sz="14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itchFamily="50" charset="-128"/>
            </a:endParaRPr>
          </a:p>
        </p:txBody>
      </p:sp>
      <p:sp>
        <p:nvSpPr>
          <p:cNvPr id="12" name="額縁 13">
            <a:extLst>
              <a:ext uri="{FF2B5EF4-FFF2-40B4-BE49-F238E27FC236}">
                <a16:creationId xmlns:a16="http://schemas.microsoft.com/office/drawing/2014/main" id="{D296A226-6295-8185-0966-F8F8390FBF1D}"/>
              </a:ext>
            </a:extLst>
          </p:cNvPr>
          <p:cNvSpPr/>
          <p:nvPr/>
        </p:nvSpPr>
        <p:spPr>
          <a:xfrm>
            <a:off x="6246022" y="1620406"/>
            <a:ext cx="2112379" cy="342857"/>
          </a:xfrm>
          <a:prstGeom prst="bevel">
            <a:avLst/>
          </a:prstGeom>
          <a:solidFill>
            <a:srgbClr val="00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7" tIns="41468" rIns="82937" bIns="41468" anchor="ctr"/>
          <a:lstStyle/>
          <a:p>
            <a:pPr algn="ctr" defTabSz="91442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1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itchFamily="50" charset="-128"/>
              </a:rPr>
              <a:t>体験談発表サークル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E2B3B2-8D31-45C0-D09E-E2A2C7227A83}"/>
              </a:ext>
            </a:extLst>
          </p:cNvPr>
          <p:cNvSpPr txBox="1"/>
          <p:nvPr/>
        </p:nvSpPr>
        <p:spPr>
          <a:xfrm>
            <a:off x="1020183" y="1030501"/>
            <a:ext cx="6126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主催：ＱＣサークル宮城地区　　</a:t>
            </a: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後援：ＱＣサークル本部／一般財団法人 日本科学技術連盟・ＱＣサークル福島地区</a:t>
            </a:r>
          </a:p>
        </p:txBody>
      </p:sp>
      <p:graphicFrame>
        <p:nvGraphicFramePr>
          <p:cNvPr id="6" name="表 7">
            <a:extLst>
              <a:ext uri="{FF2B5EF4-FFF2-40B4-BE49-F238E27FC236}">
                <a16:creationId xmlns:a16="http://schemas.microsoft.com/office/drawing/2014/main" id="{0C29ECAF-711C-78CB-BC12-BB89C180C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171630"/>
              </p:ext>
            </p:extLst>
          </p:nvPr>
        </p:nvGraphicFramePr>
        <p:xfrm>
          <a:off x="6246022" y="2022178"/>
          <a:ext cx="5795706" cy="468208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79245">
                  <a:extLst>
                    <a:ext uri="{9D8B030D-6E8A-4147-A177-3AD203B41FA5}">
                      <a16:colId xmlns:a16="http://schemas.microsoft.com/office/drawing/2014/main" val="1237498404"/>
                    </a:ext>
                  </a:extLst>
                </a:gridCol>
                <a:gridCol w="1729648">
                  <a:extLst>
                    <a:ext uri="{9D8B030D-6E8A-4147-A177-3AD203B41FA5}">
                      <a16:colId xmlns:a16="http://schemas.microsoft.com/office/drawing/2014/main" val="1123744754"/>
                    </a:ext>
                  </a:extLst>
                </a:gridCol>
                <a:gridCol w="1048314">
                  <a:extLst>
                    <a:ext uri="{9D8B030D-6E8A-4147-A177-3AD203B41FA5}">
                      <a16:colId xmlns:a16="http://schemas.microsoft.com/office/drawing/2014/main" val="311800224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24951566"/>
                    </a:ext>
                  </a:extLst>
                </a:gridCol>
                <a:gridCol w="709699">
                  <a:extLst>
                    <a:ext uri="{9D8B030D-6E8A-4147-A177-3AD203B41FA5}">
                      <a16:colId xmlns:a16="http://schemas.microsoft.com/office/drawing/2014/main" val="1153513410"/>
                    </a:ext>
                  </a:extLst>
                </a:gridCol>
              </a:tblGrid>
              <a:tr h="4649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№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会社名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サークル名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テーマ名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区分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2913477300"/>
                  </a:ext>
                </a:extLst>
              </a:tr>
              <a:tr h="3904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トヨタ自動車東日本</a:t>
                      </a:r>
                      <a:r>
                        <a:rPr lang="ja-JP" alt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（株）</a:t>
                      </a:r>
                      <a:endParaRPr lang="en-US" altLang="ja-JP" sz="10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lang="ja-JP" alt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本社・宮城大衡工場</a:t>
                      </a:r>
                      <a:endParaRPr lang="ja-JP" sz="10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スタンピングＡ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en-US" altLang="zh-TW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BL1</a:t>
                      </a:r>
                      <a:r>
                        <a:rPr kumimoji="1" lang="zh-TW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外段取作業玉掛工数低減</a:t>
                      </a: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ＳＧＨ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4071599374"/>
                  </a:ext>
                </a:extLst>
              </a:tr>
              <a:tr h="3904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トヨタ自動車東日本</a:t>
                      </a:r>
                      <a:r>
                        <a:rPr lang="ja-JP" alt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（株）</a:t>
                      </a:r>
                      <a:endParaRPr lang="en-US" altLang="ja-JP" sz="10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/>
                      <a:r>
                        <a:rPr lang="ja-JP" altLang="ja-JP" sz="10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宮城大和工場</a:t>
                      </a:r>
                      <a:endParaRPr lang="ja-JP" sz="10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まぼろし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ECB-R</a:t>
                      </a:r>
                      <a:r>
                        <a:rPr kumimoji="1" lang="zh-TW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加工密着異常低減</a:t>
                      </a:r>
                      <a:endParaRPr kumimoji="1" lang="zh-TW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2687229745"/>
                  </a:ext>
                </a:extLst>
              </a:tr>
              <a:tr h="6442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トヨタバッテリー（株）</a:t>
                      </a:r>
                      <a:endParaRPr lang="ja-JP" altLang="en-US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グリーンピース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負極定期メンテナンス　チャックユニットオーバーホール費用低減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2494616081"/>
                  </a:ext>
                </a:extLst>
              </a:tr>
              <a:tr h="52714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（株）仙台村田製作所</a:t>
                      </a:r>
                      <a:endParaRPr lang="ja-JP" altLang="en-US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9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全マシマシでお願いします！！</a:t>
                      </a:r>
                      <a:endParaRPr lang="ja-JP" altLang="en-US" sz="9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みずすましのムダムラムリの削減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2380802748"/>
                  </a:ext>
                </a:extLst>
              </a:tr>
              <a:tr h="3319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迫リコー（株）</a:t>
                      </a:r>
                      <a:endParaRPr lang="ja-JP" altLang="en-US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技開</a:t>
                      </a:r>
                      <a:endParaRPr lang="ja-JP" altLang="en-US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金型メンテ回数の削減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122633026"/>
                  </a:ext>
                </a:extLst>
              </a:tr>
              <a:tr h="6442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エトリアマニュファクチャリングジャパン（株）東北事業所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Forward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＋　～当たり前のその先へ～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トナー評価環境の改善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～空調分割による結露の予防と動燃費の削減～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38180001"/>
                  </a:ext>
                </a:extLst>
              </a:tr>
              <a:tr h="4295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７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リコーインダストリー（株）東北事業所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Ｐ＆Ｒ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部品出庫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出荷の改善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CS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マインドの実践～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429365406"/>
                  </a:ext>
                </a:extLst>
              </a:tr>
              <a:tr h="4295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８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（株）登米村田製作所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真実はいつも一つ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製品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の加工前廃棄品削減によるコスト改善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SGH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4216913594"/>
                  </a:ext>
                </a:extLst>
              </a:tr>
              <a:tr h="4295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９</a:t>
                      </a: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ja-JP" sz="1100" b="0" kern="12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株</a:t>
                      </a: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r>
                        <a:rPr kumimoji="1" lang="ja-JP" altLang="ja-JP" sz="1100" b="0" kern="12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ワールドインテック　</a:t>
                      </a:r>
                      <a:endParaRPr kumimoji="1" lang="en-US" altLang="ja-JP" sz="1100" b="0" kern="12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100" b="0" kern="12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柴田事業所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タスク戦隊 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柴谷園</a:t>
                      </a: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安全な職場作り</a:t>
                      </a:r>
                    </a:p>
                  </a:txBody>
                  <a:tcPr marL="61550" marR="615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Meiryo UI" pitchFamily="50" charset="-128"/>
                        </a:rPr>
                        <a:t>ＳＧＨ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Meiryo UI" pitchFamily="50" charset="-128"/>
                      </a:endParaRPr>
                    </a:p>
                  </a:txBody>
                  <a:tcPr marL="61550" marR="61550" marT="0" marB="0" anchor="ctr"/>
                </a:tc>
                <a:extLst>
                  <a:ext uri="{0D108BD9-81ED-4DB2-BD59-A6C34878D82A}">
                    <a16:rowId xmlns:a16="http://schemas.microsoft.com/office/drawing/2014/main" val="4016841450"/>
                  </a:ext>
                </a:extLst>
              </a:tr>
            </a:tbl>
          </a:graphicData>
        </a:graphic>
      </p:graphicFrame>
      <p:pic>
        <p:nvPicPr>
          <p:cNvPr id="9" name="図 8">
            <a:extLst>
              <a:ext uri="{FF2B5EF4-FFF2-40B4-BE49-F238E27FC236}">
                <a16:creationId xmlns:a16="http://schemas.microsoft.com/office/drawing/2014/main" id="{B0D28AAC-B912-4B80-E11F-3612954BF4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4521" y="6008915"/>
            <a:ext cx="655718" cy="65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0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443FEF-CD5F-FB8C-D30D-C85DE8FEEDA1}"/>
              </a:ext>
            </a:extLst>
          </p:cNvPr>
          <p:cNvSpPr txBox="1"/>
          <p:nvPr/>
        </p:nvSpPr>
        <p:spPr>
          <a:xfrm>
            <a:off x="934720" y="133041"/>
            <a:ext cx="112572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日立システムズホール仙台「シアターホール」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〒981-0904 宮城県仙台市青葉区旭ケ丘３丁目２７−５</a:t>
            </a: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TEL：022-276-2110</a:t>
            </a: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≪アクセス≫　　　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市営地下鉄南北線　</a:t>
            </a: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仙台駅から市営地下鉄南北線・泉中央方面行き10分、「旭ヶ丘駅」下車、東1番出口</a:t>
            </a: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より徒歩3分　　　　　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CA461AB-8236-37D0-B8C4-D21FF723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517" y="2621280"/>
            <a:ext cx="8223804" cy="410367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DA484A-8C9C-2841-C637-CF2970BED9BA}"/>
              </a:ext>
            </a:extLst>
          </p:cNvPr>
          <p:cNvSpPr txBox="1"/>
          <p:nvPr/>
        </p:nvSpPr>
        <p:spPr>
          <a:xfrm>
            <a:off x="6837680" y="2251948"/>
            <a:ext cx="508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/>
              <a:t>https://www.sendaiycc.jp/access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0638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F0232E-F646-BFC4-254C-4BDCFF9EE73B}"/>
              </a:ext>
            </a:extLst>
          </p:cNvPr>
          <p:cNvSpPr txBox="1"/>
          <p:nvPr/>
        </p:nvSpPr>
        <p:spPr>
          <a:xfrm>
            <a:off x="187910" y="159807"/>
            <a:ext cx="448726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28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JHS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って？ご存じでしょうか？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5139069C-DE73-1FCC-C5E7-CABB33E6FE1C}"/>
              </a:ext>
            </a:extLst>
          </p:cNvPr>
          <p:cNvGraphicFramePr>
            <a:graphicFrameLocks noGrp="1"/>
          </p:cNvGraphicFramePr>
          <p:nvPr/>
        </p:nvGraphicFramePr>
        <p:xfrm>
          <a:off x="187910" y="823185"/>
          <a:ext cx="11923577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532">
                  <a:extLst>
                    <a:ext uri="{9D8B030D-6E8A-4147-A177-3AD203B41FA5}">
                      <a16:colId xmlns:a16="http://schemas.microsoft.com/office/drawing/2014/main" val="2523137516"/>
                    </a:ext>
                  </a:extLst>
                </a:gridCol>
                <a:gridCol w="4893367">
                  <a:extLst>
                    <a:ext uri="{9D8B030D-6E8A-4147-A177-3AD203B41FA5}">
                      <a16:colId xmlns:a16="http://schemas.microsoft.com/office/drawing/2014/main" val="812077210"/>
                    </a:ext>
                  </a:extLst>
                </a:gridCol>
                <a:gridCol w="5669678">
                  <a:extLst>
                    <a:ext uri="{9D8B030D-6E8A-4147-A177-3AD203B41FA5}">
                      <a16:colId xmlns:a16="http://schemas.microsoft.com/office/drawing/2014/main" val="2315668828"/>
                    </a:ext>
                  </a:extLst>
                </a:gridCol>
              </a:tblGrid>
              <a:tr h="621232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/>
                          </a:solidFill>
                        </a:rPr>
                        <a:t>JHS</a:t>
                      </a:r>
                      <a:br>
                        <a:rPr kumimoji="1" lang="en-US" altLang="ja-JP" sz="2800" b="1" dirty="0">
                          <a:solidFill>
                            <a:schemeClr val="bg1"/>
                          </a:solidFill>
                        </a:rPr>
                      </a:b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</a:rPr>
                        <a:t>（事務・販売・サービス部門）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/>
                          </a:solidFill>
                        </a:rPr>
                        <a:t>SGH</a:t>
                      </a:r>
                      <a:br>
                        <a:rPr kumimoji="1" lang="en-US" altLang="ja-JP" sz="2800" b="1" dirty="0">
                          <a:solidFill>
                            <a:schemeClr val="bg1"/>
                          </a:solidFill>
                        </a:rPr>
                      </a:b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</a:rPr>
                        <a:t>（製造・技術・品証部門）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005336"/>
                  </a:ext>
                </a:extLst>
              </a:tr>
              <a:tr h="578389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製造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生産管理・調整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加工・組立・塗装・包装・加工装置設備の運転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管理・部品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材料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素材の生産ラインへの供給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運搬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投入（工場内・施設内）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121409"/>
                  </a:ext>
                </a:extLst>
              </a:tr>
              <a:tr h="578389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技術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設計・開発・研究（ハード及びソフト）</a:t>
                      </a:r>
                      <a:endParaRPr kumimoji="1" lang="en-US" altLang="ja-JP" sz="1600" dirty="0"/>
                    </a:p>
                    <a:p>
                      <a:pPr algn="l"/>
                      <a:r>
                        <a:rPr kumimoji="1" lang="ja-JP" altLang="en-US" sz="1600" dirty="0"/>
                        <a:t>プログラミング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生産技術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設備技術・設備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機器の保守・保全・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維持管理・メンテナンス・工事・施工建設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鉄道や電力などの大型設備の工事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777733"/>
                  </a:ext>
                </a:extLst>
              </a:tr>
              <a:tr h="235640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品質保証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品質保証・品質監査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品質管理・検査・実験・評価・部品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原材料</a:t>
                      </a:r>
                      <a:r>
                        <a:rPr kumimoji="1" lang="en-US" altLang="ja-JP" sz="1600" dirty="0"/>
                        <a:t>/</a:t>
                      </a:r>
                      <a:r>
                        <a:rPr kumimoji="1" lang="ja-JP" altLang="en-US" sz="1600" dirty="0"/>
                        <a:t>素材の受入検査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323747"/>
                  </a:ext>
                </a:extLst>
              </a:tr>
              <a:tr h="749763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事務・管理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人事・労務・教育・研修・採用・経理・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財務・会計・企画・法務・知財・広報</a:t>
                      </a:r>
                      <a:r>
                        <a:rPr kumimoji="1" lang="en-US" altLang="ja-JP" sz="1600" dirty="0"/>
                        <a:t>IR/</a:t>
                      </a:r>
                    </a:p>
                    <a:p>
                      <a:r>
                        <a:rPr kumimoji="1" lang="ja-JP" altLang="en-US" sz="1600" dirty="0"/>
                        <a:t>購買・調達・資材・受付・秘書・人材育成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・構成・その他庶務一般</a:t>
                      </a:r>
                      <a:endParaRPr kumimoji="1" lang="en-US" altLang="ja-JP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615262"/>
                  </a:ext>
                </a:extLst>
              </a:tr>
              <a:tr h="407014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販売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営業・営業企画・マーケティング・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営業サポート・販売・スーパー・セールス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088105"/>
                  </a:ext>
                </a:extLst>
              </a:tr>
              <a:tr h="578389">
                <a:tc>
                  <a:txBody>
                    <a:bodyPr/>
                    <a:lstStyle/>
                    <a:p>
                      <a:r>
                        <a:rPr kumimoji="1" lang="ja-JP" altLang="en-US" sz="1600" b="1" dirty="0"/>
                        <a:t>サービス他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業務支援・コンサルタント・運送・運搬・カスタマーサポート・コールセンター・製品アフターサービス・メンテナンス・医療・福祉関係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364403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52AF038-9B1F-F42A-54A5-C9C7EF5A41AD}"/>
              </a:ext>
            </a:extLst>
          </p:cNvPr>
          <p:cNvSpPr txBox="1"/>
          <p:nvPr/>
        </p:nvSpPr>
        <p:spPr>
          <a:xfrm>
            <a:off x="7451691" y="354722"/>
            <a:ext cx="4487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BIZ UDPゴシック" panose="020B0400000000000000" pitchFamily="50" charset="-128"/>
                <a:cs typeface="Times New Roman" panose="02020603050405020304" pitchFamily="18" charset="0"/>
              </a:rPr>
              <a:t>※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QC</a:t>
            </a:r>
            <a:r>
              <a:rPr kumimoji="1" lang="ja-JP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BIZ UDPゴシック" panose="020B0400000000000000" pitchFamily="50" charset="-128"/>
                <a:cs typeface="Times New Roman" panose="02020603050405020304" pitchFamily="18" charset="0"/>
              </a:rPr>
              <a:t>サークル本部・支部規定より抜粋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055FCC7-0DF3-07B1-95E4-9D5583DC8655}"/>
              </a:ext>
            </a:extLst>
          </p:cNvPr>
          <p:cNvSpPr txBox="1"/>
          <p:nvPr/>
        </p:nvSpPr>
        <p:spPr>
          <a:xfrm>
            <a:off x="6583681" y="3951227"/>
            <a:ext cx="5420409" cy="1815882"/>
          </a:xfrm>
          <a:prstGeom prst="rect">
            <a:avLst/>
          </a:prstGeom>
          <a:solidFill>
            <a:srgbClr val="F9F4B5"/>
          </a:solidFill>
          <a:ln w="38100">
            <a:solidFill>
              <a:srgbClr val="FF99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本部主催の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JHS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部門グランドチャンピオン大会が新設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された。（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24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年度より、各支部からの選抜方式）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背景：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1960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年代製造業を中心とする第二次産業に従事する労働人口⇒約３０％に対し、現在２５％と若干の減少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　サービス産業を中心とする第三次産業に従事する労働人口⇒約４０％に対し、現在７０％強と大幅に拡大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　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JHS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部門への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QC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サークルの取り組みを加速させたい。</a:t>
            </a:r>
          </a:p>
        </p:txBody>
      </p:sp>
      <p:sp>
        <p:nvSpPr>
          <p:cNvPr id="3" name="右中かっこ 2">
            <a:extLst>
              <a:ext uri="{FF2B5EF4-FFF2-40B4-BE49-F238E27FC236}">
                <a16:creationId xmlns:a16="http://schemas.microsoft.com/office/drawing/2014/main" id="{93CDE609-0B95-6F29-E694-ED11B5FD1834}"/>
              </a:ext>
            </a:extLst>
          </p:cNvPr>
          <p:cNvSpPr/>
          <p:nvPr/>
        </p:nvSpPr>
        <p:spPr>
          <a:xfrm>
            <a:off x="6175576" y="1787034"/>
            <a:ext cx="349803" cy="4345638"/>
          </a:xfrm>
          <a:prstGeom prst="rightBrace">
            <a:avLst>
              <a:gd name="adj1" fmla="val 34901"/>
              <a:gd name="adj2" fmla="val 67001"/>
            </a:avLst>
          </a:prstGeom>
          <a:ln w="57150">
            <a:solidFill>
              <a:srgbClr val="FF99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9040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926</Words>
  <Application>Microsoft Office PowerPoint</Application>
  <PresentationFormat>ワイド画面</PresentationFormat>
  <Paragraphs>128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BIZ UDPゴシック</vt:lpstr>
      <vt:lpstr>Meiryo UI</vt:lpstr>
      <vt:lpstr>游ゴシック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Hoshi Yoko 1 (星 陽子)</dc:creator>
  <cp:lastModifiedBy>Hoshi Yoko 1 (星 陽子)</cp:lastModifiedBy>
  <cp:revision>4</cp:revision>
  <cp:lastPrinted>2025-08-21T06:56:24Z</cp:lastPrinted>
  <dcterms:created xsi:type="dcterms:W3CDTF">2024-07-25T07:54:58Z</dcterms:created>
  <dcterms:modified xsi:type="dcterms:W3CDTF">2026-08-04T01:37:37Z</dcterms:modified>
</cp:coreProperties>
</file>