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261" r:id="rId3"/>
    <p:sldId id="2147472751" r:id="rId4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66"/>
    <a:srgbClr val="0000CC"/>
    <a:srgbClr val="66FFFF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275A93-D030-443D-8321-2FAF0DE67897}" v="22" dt="2026-06-25T04:30:26.35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 showGuides="1">
      <p:cViewPr varScale="1">
        <p:scale>
          <a:sx n="68" d="100"/>
          <a:sy n="68" d="100"/>
        </p:scale>
        <p:origin x="73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1438-0492-40D4-8C20-2012E712F9C2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E2B45-698B-45D0-BF92-D146E07AA0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1916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1438-0492-40D4-8C20-2012E712F9C2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E2B45-698B-45D0-BF92-D146E07AA0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755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1438-0492-40D4-8C20-2012E712F9C2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E2B45-698B-45D0-BF92-D146E07AA0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36472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0916C91-9347-3B57-F448-3D208B9A06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077290A-62D2-9BB5-C8B0-F9BA50791B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E7052A1-8684-DF1C-918D-ECA552A8B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16F8-7CE0-483A-B476-79025B4D90A8}" type="datetime1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69C2930-6EF1-8A3B-ADDA-21A046984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34D87A9-184A-1026-6F1E-A0FFF596E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9E169-3023-47F9-8FEA-261211118A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89381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856C88B-181E-A6DF-1951-12BBE243A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3D9F07D-F2E9-67D3-C274-E6580EA717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AD0EC1D-E78F-45B9-04D0-380193389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67DA7-9F95-44D4-9A6F-6D928C3C09A5}" type="datetime1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BD794FD-68FF-E72D-F105-E1A9858CB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8DCEBF6-1C94-6E6B-9AF8-DDFE93414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9E169-3023-47F9-8FEA-261211118A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48897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70F8F88-99DF-BB5E-CE9F-3339F3D29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F8B899-AAC2-AEF2-E09F-CC79EB9998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136593C-8E41-C8CA-4B2E-2897E08C6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F5EEA-09D0-4A85-8BB8-332E5B8AF628}" type="datetime1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1B5028F-4D80-A3E6-E89A-707422BEC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41467C5-08DB-89A4-C44E-66B2D2BCB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9E169-3023-47F9-8FEA-261211118A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9792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C3A2B92-CF93-792A-56DF-EE3704655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FC03654-3746-F5F6-616D-6039DAD202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0825E32-252B-F219-73C6-CD7F702661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5629B05-9BA0-801B-D2BE-670981E7D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DDEC0-FE98-4D0F-AE34-95BC4974B6AD}" type="datetime1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287496E-662F-4898-7615-9311DD682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4FA3DFB-E6D3-0953-A04F-504C8D027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9E169-3023-47F9-8FEA-261211118A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65941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ADCE17-2E18-D8EE-A666-9190F6DA72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527F38E-93F4-78A1-4414-CD1A8B4177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37CD208-40F8-1402-6E87-0C65D09067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CAB1A1B-870C-A187-D536-9E94040644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AA4430C-8C39-6EC6-71B7-5F7FA7579C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A0F96ED-AD9D-985E-4574-9F74B817F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6BFFE-FCD4-4A9A-94C7-444DE55CE9D6}" type="datetime1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4C6F627-02DE-3230-A14C-9DCDA557F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16B7ADB-3521-F013-81D0-C06FA7B38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9E169-3023-47F9-8FEA-261211118A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79053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A16999-6FBC-D980-2166-6931D05AD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2F8B3FE-7F07-4CC1-E189-C59D376B9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9218C-2B10-42B3-A802-4A27936A365A}" type="datetime1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FE50B96-F508-EB87-BD8F-D7E9D31ED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1945E73-8DD8-782C-C180-9D986AA3E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9E169-3023-47F9-8FEA-261211118A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81233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F4358A9-1500-05E7-3C8C-6B635EC41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42230-7576-49DB-B661-EF1CCF5BC697}" type="datetime1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DCA71AF-0839-C2EB-BB45-31BF193AB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B1F507D-A33B-6A35-E963-1C2C312CF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9E169-3023-47F9-8FEA-261211118A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57378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891209-411F-E730-42C7-8F9430FDE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523AAC4-39CB-C4C8-B07E-8A44180A08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8E70D97-755A-E80F-EA1C-5D96C6AAE8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345F6BA-B4CD-412A-FA58-20BB829C3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97E03-91CE-4F53-B90F-F2786AFA89FB}" type="datetime1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7DF3D00-FBD6-D280-F866-A8C94BC5A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8763AC3-78A3-52C0-3016-EF85C7287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9E169-3023-47F9-8FEA-261211118A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369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1438-0492-40D4-8C20-2012E712F9C2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E2B45-698B-45D0-BF92-D146E07AA0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17558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435799A-FCD0-052D-A0D6-CC63CDEAD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511C96B-052F-61CA-A0D2-9FE453DC3D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A127DE9-19D2-ACE3-566E-0CDDCCD601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88AC5F4-C026-E6E3-CEFF-681439F2A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D0007-C00B-423A-B512-2F6D882C6B95}" type="datetime1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BE8165B-F69F-24B0-A615-57B35F95E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0D60347-288D-C6BC-16C0-5B4CFF30D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9E169-3023-47F9-8FEA-261211118A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62909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8623925-8CEF-BD62-E56C-AF0A8E714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B0F6948-1BF5-A44C-6287-A2E8CFB279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FF8056-4B05-5365-D711-470F72645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70A4-2D9B-4E0B-A9CE-67B0C3E72947}" type="datetime1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C197BD-4E69-B9D6-35E5-835D62FF9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EC40147-AB42-81F5-8535-E9D63CB7A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9E169-3023-47F9-8FEA-261211118A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17864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E4AFD13-96A1-200A-A091-AFC2573536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60A376C-EB9B-EC3A-BC26-36E3372861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1E3B88C-AE6A-815D-FC0F-3FDA267CE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55961-0035-4945-AAA1-35E221A3D576}" type="datetime1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DA8B03A-0298-CDBE-2F3E-71302218C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C871B52-36CD-FD95-FC74-C63B82143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9E169-3023-47F9-8FEA-261211118A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684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1438-0492-40D4-8C20-2012E712F9C2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E2B45-698B-45D0-BF92-D146E07AA0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3810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1438-0492-40D4-8C20-2012E712F9C2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E2B45-698B-45D0-BF92-D146E07AA0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3549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1438-0492-40D4-8C20-2012E712F9C2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E2B45-698B-45D0-BF92-D146E07AA0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9350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1438-0492-40D4-8C20-2012E712F9C2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E2B45-698B-45D0-BF92-D146E07AA0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4649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1438-0492-40D4-8C20-2012E712F9C2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E2B45-698B-45D0-BF92-D146E07AA0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5781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1438-0492-40D4-8C20-2012E712F9C2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E2B45-698B-45D0-BF92-D146E07AA0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0200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1438-0492-40D4-8C20-2012E712F9C2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E2B45-698B-45D0-BF92-D146E07AA0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5255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E71438-0492-40D4-8C20-2012E712F9C2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4E2B45-698B-45D0-BF92-D146E07AA0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3517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C37C428-57E3-DCEC-B4EE-47B48DDC5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32A888C-86D0-170E-BFA8-EFF732A97A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852DB58-4E21-BFD8-2E75-B0F4F51771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83DA12D-9769-4748-A489-EFD7374E4A75}" type="datetime1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D1A237B-A154-DE60-D696-A73D6C62C3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F10E52F-73B6-9FC3-8F55-DA9EA05ED9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99E169-3023-47F9-8FEA-261211118A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7977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0"/>
          <p:cNvSpPr>
            <a:spLocks noChangeArrowheads="1"/>
          </p:cNvSpPr>
          <p:nvPr/>
        </p:nvSpPr>
        <p:spPr bwMode="auto">
          <a:xfrm>
            <a:off x="346745" y="115414"/>
            <a:ext cx="11425806" cy="1124256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 cmpd="sng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lIns="65066" tIns="7786" rIns="65066" bIns="7786" anchor="ctr"/>
          <a:lstStyle/>
          <a:p>
            <a:pPr algn="ctr">
              <a:defRPr/>
            </a:pPr>
            <a:endParaRPr lang="en-US" altLang="ja-JP" sz="2400" b="1" dirty="0">
              <a:effectLst>
                <a:innerShdw blurRad="63500" dist="50800" dir="18900000">
                  <a:prstClr val="black">
                    <a:alpha val="50000"/>
                  </a:prstClr>
                </a:innerShdw>
                <a:reflection endPos="0" dist="50800" dir="5400000" sy="-100000" algn="bl" rotWithShape="0"/>
              </a:effectLst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>
              <a:defRPr/>
            </a:pPr>
            <a:r>
              <a:rPr lang="ja-JP" altLang="en-US" sz="2400" b="1" dirty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  <a:reflection endPos="0" dist="50800" dir="5400000" sy="-100000" algn="bl" rotWithShape="0"/>
                </a:effectLst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　　　　　第６７４６回</a:t>
            </a:r>
            <a:r>
              <a:rPr lang="en-US" altLang="ja-JP" sz="2400" b="1" dirty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  <a:reflection endPos="0" dist="50800" dir="5400000" sy="-100000" algn="bl" rotWithShape="0"/>
                </a:effectLst>
                <a:latin typeface="Meiryo UI" pitchFamily="50" charset="-128"/>
                <a:ea typeface="Meiryo UI" pitchFamily="50" charset="-128"/>
                <a:cs typeface="Meiryo UI" pitchFamily="50" charset="-128"/>
              </a:rPr>
              <a:t>QC</a:t>
            </a:r>
            <a:r>
              <a:rPr lang="ja-JP" altLang="en-US" sz="2400" b="1" dirty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  <a:reflection endPos="0" dist="50800" dir="5400000" sy="-100000" algn="bl" rotWithShape="0"/>
                </a:effectLst>
                <a:latin typeface="Meiryo UI" pitchFamily="50" charset="-128"/>
                <a:ea typeface="Meiryo UI" pitchFamily="50" charset="-128"/>
                <a:cs typeface="Meiryo UI" pitchFamily="50" charset="-128"/>
              </a:rPr>
              <a:t>サークル宮城地区小集団改善活動発表大会</a:t>
            </a:r>
            <a:endParaRPr lang="en-US" altLang="ja-JP" sz="2400" b="1" dirty="0">
              <a:effectLst>
                <a:innerShdw blurRad="63500" dist="50800" dir="18900000">
                  <a:prstClr val="black">
                    <a:alpha val="50000"/>
                  </a:prstClr>
                </a:innerShdw>
                <a:reflection endPos="0" dist="50800" dir="5400000" sy="-100000" algn="bl" rotWithShape="0"/>
              </a:effectLst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>
              <a:defRPr/>
            </a:pPr>
            <a:r>
              <a:rPr lang="ja-JP" altLang="en-US" sz="2400" b="1" dirty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  <a:reflection endPos="0" dist="50800" dir="5400000" sy="-100000" algn="bl" rotWithShape="0"/>
                </a:effectLst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　　　　　</a:t>
            </a:r>
            <a:r>
              <a:rPr lang="en-US" altLang="ja-JP" sz="2400" b="1" dirty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  <a:reflection endPos="0" dist="50800" dir="5400000" sy="-100000" algn="bl" rotWithShape="0"/>
                </a:effectLst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《</a:t>
            </a:r>
            <a:r>
              <a:rPr lang="ja-JP" altLang="en-US" sz="2400" b="1" dirty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  <a:reflection endPos="0" dist="50800" dir="5400000" sy="-100000" algn="bl" rotWithShape="0"/>
                </a:effectLst>
                <a:latin typeface="Meiryo UI" pitchFamily="50" charset="-128"/>
                <a:ea typeface="Meiryo UI" pitchFamily="50" charset="-128"/>
                <a:cs typeface="Meiryo UI" pitchFamily="50" charset="-128"/>
              </a:rPr>
              <a:t>第２０回宮城県知事賞</a:t>
            </a:r>
            <a:r>
              <a:rPr lang="en-US" altLang="ja-JP" sz="2400" b="1" dirty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  <a:reflection endPos="0" dist="50800" dir="5400000" sy="-100000" algn="bl" rotWithShape="0"/>
                </a:effectLst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》</a:t>
            </a:r>
            <a:r>
              <a:rPr lang="ja-JP" altLang="en-US" sz="2400" b="1" dirty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  <a:reflection endPos="0" dist="50800" dir="5400000" sy="-100000" algn="bl" rotWithShape="0"/>
                </a:effectLst>
                <a:latin typeface="Meiryo UI" pitchFamily="50" charset="-128"/>
                <a:ea typeface="Meiryo UI" pitchFamily="50" charset="-128"/>
                <a:cs typeface="Meiryo UI" pitchFamily="50" charset="-128"/>
              </a:rPr>
              <a:t>発表サークル募集のご案内</a:t>
            </a:r>
            <a:endParaRPr lang="en-US" altLang="ja-JP" sz="2400" b="1" dirty="0">
              <a:effectLst>
                <a:innerShdw blurRad="63500" dist="50800" dir="18900000">
                  <a:prstClr val="black">
                    <a:alpha val="50000"/>
                  </a:prstClr>
                </a:innerShdw>
                <a:reflection endPos="0" dist="50800" dir="5400000" sy="-100000" algn="bl" rotWithShape="0"/>
              </a:effectLst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>
              <a:spcAft>
                <a:spcPts val="600"/>
              </a:spcAft>
              <a:defRPr/>
            </a:pPr>
            <a:r>
              <a:rPr lang="ja-JP" altLang="en-US" sz="1401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　　　　　主催：ＱＣサークル宮城地区　　協賛：ＱＣサ－クル福島地区　　　 後援：ＱＣサークル本部　・　一般財団法人 日本科学技術連盟</a:t>
            </a:r>
            <a:endParaRPr lang="en-US" altLang="ja-JP" sz="1401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ctr">
              <a:defRPr/>
            </a:pPr>
            <a:endParaRPr lang="ja-JP" altLang="ja-JP" sz="140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pic>
        <p:nvPicPr>
          <p:cNvPr id="4099" name="図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973" y="213823"/>
            <a:ext cx="628415" cy="631196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正方形/長方形 5"/>
          <p:cNvSpPr/>
          <p:nvPr/>
        </p:nvSpPr>
        <p:spPr>
          <a:xfrm>
            <a:off x="350459" y="1338079"/>
            <a:ext cx="5836870" cy="4079310"/>
          </a:xfrm>
          <a:prstGeom prst="rect">
            <a:avLst/>
          </a:prstGeom>
          <a:solidFill>
            <a:schemeClr val="bg1"/>
          </a:solidFill>
          <a:ln w="76200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63056" bIns="0"/>
          <a:lstStyle/>
          <a:p>
            <a:pPr algn="ctr">
              <a:defRPr/>
            </a:pPr>
            <a:r>
              <a:rPr lang="ja-JP" altLang="en-US" sz="1182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ja-JP" altLang="en-US" sz="1182" b="1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ja-JP" altLang="en-US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itchFamily="50" charset="-128"/>
                <a:ea typeface="Meiryo UI" pitchFamily="50" charset="-128"/>
                <a:cs typeface="Meiryo UI" pitchFamily="50" charset="-128"/>
              </a:rPr>
              <a:t>体験談発表のご案内</a:t>
            </a:r>
            <a:endParaRPr lang="en-US" altLang="ja-JP" b="1" u="sng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>
              <a:lnSpc>
                <a:spcPts val="1500"/>
              </a:lnSpc>
              <a:defRPr/>
            </a:pPr>
            <a:endParaRPr lang="en-US" altLang="ja-JP" sz="1051" b="1" u="sng" dirty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>
              <a:lnSpc>
                <a:spcPts val="1500"/>
              </a:lnSpc>
              <a:defRPr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ＱＣサ－クル宮城地区の活動の一環として、小集団改善活動事例発表大会を開催致します。日頃職場で活躍されているサ－クルの皆様の活動成果をこの機会に是非発表して頂きサ－クルのレベルアップと貴社における小集団活動の発展の「学びの場」として頂きますよう、ご案内いたします。尚、第一位のサークルには≪宮城県知事賞≫・第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位のサークルには≪優秀賞≫が授与されます。また、本大会は２０２７年７月開催の東北支部総合大会の選考も兼ねた大会です</a:t>
            </a:r>
            <a:r>
              <a:rPr lang="ja-JP" altLang="en-US" sz="1300" b="1" i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en-US" altLang="ja-JP" sz="1300" b="1" i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1300" b="1" i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２７年度より東北支部総合大会は一般公募の部を廃止しＳＧＨ部門と</a:t>
            </a:r>
            <a:endParaRPr lang="en-US" altLang="ja-JP" sz="1300" b="1" i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500"/>
              </a:lnSpc>
              <a:defRPr/>
            </a:pPr>
            <a:r>
              <a:rPr lang="ja-JP" altLang="en-US" sz="1300" b="1" i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ＪＨＳ部門が新設されます。）</a:t>
            </a:r>
            <a:endParaRPr lang="en-US" altLang="ja-JP" sz="1300" b="1" i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500"/>
              </a:lnSpc>
              <a:defRPr/>
            </a:pPr>
            <a:endParaRPr lang="ja-JP" altLang="en-US" sz="8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defRPr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</a:t>
            </a:r>
            <a:r>
              <a:rPr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.</a:t>
            </a: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募集要領　 ：発表サークル１０サ</a:t>
            </a:r>
            <a:r>
              <a:rPr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-</a:t>
            </a: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クル</a:t>
            </a:r>
            <a:endParaRPr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defRPr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</a:t>
            </a:r>
            <a:r>
              <a:rPr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.</a:t>
            </a:r>
            <a:r>
              <a:rPr lang="ja-JP" altLang="en-US" sz="16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発表時間　 ：１５分　　</a:t>
            </a:r>
            <a:r>
              <a:rPr lang="ja-JP" altLang="en-US" sz="12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質疑応答２分　　講評２分</a:t>
            </a:r>
          </a:p>
          <a:p>
            <a:pPr>
              <a:defRPr/>
            </a:pPr>
            <a:r>
              <a:rPr lang="ja-JP" altLang="en-US" sz="16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３</a:t>
            </a:r>
            <a:r>
              <a:rPr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.</a:t>
            </a: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申込方法　 ：右記の申込書にご記入の上、お申込み下さい</a:t>
            </a:r>
            <a:endParaRPr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defRPr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４</a:t>
            </a:r>
            <a:r>
              <a:rPr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.</a:t>
            </a:r>
            <a:r>
              <a:rPr lang="ja-JP" altLang="en-US" sz="1600" b="1" u="sng" dirty="0">
                <a:solidFill>
                  <a:srgbClr val="FF0066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締切り日　  ：２０２６年 ７月２９日（水）</a:t>
            </a:r>
            <a:endParaRPr lang="en-US" altLang="ja-JP" sz="1600" b="1" u="sng" dirty="0">
              <a:solidFill>
                <a:srgbClr val="FF0066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defRPr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</a:t>
            </a:r>
            <a:r>
              <a:rPr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発表サークル・発表テーマが決定していない場合は</a:t>
            </a:r>
            <a:r>
              <a:rPr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確認中</a:t>
            </a:r>
            <a:r>
              <a:rPr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</a:p>
          <a:p>
            <a:pPr>
              <a:defRPr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でもＯＫです。</a:t>
            </a:r>
            <a:endParaRPr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defRPr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５</a:t>
            </a:r>
            <a:r>
              <a:rPr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.</a:t>
            </a: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問い合せ　　：宮城地区大会担当事務局迄お願い致します。</a:t>
            </a:r>
            <a:endParaRPr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defRPr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６</a:t>
            </a:r>
            <a:r>
              <a:rPr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.</a:t>
            </a:r>
            <a:r>
              <a:rPr lang="ja-JP" altLang="en-US" sz="1600" b="1" dirty="0">
                <a:solidFill>
                  <a:srgbClr val="0000CC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要旨集締切日：９月４日（金）</a:t>
            </a:r>
            <a:endParaRPr lang="en-US" altLang="ja-JP" sz="1600" b="1" dirty="0">
              <a:solidFill>
                <a:srgbClr val="0000CC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defRPr/>
            </a:pPr>
            <a:endParaRPr lang="en-US" altLang="ja-JP" sz="1182" dirty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>
              <a:defRPr/>
            </a:pPr>
            <a:endParaRPr lang="ja-JP" altLang="en-US" sz="1182" dirty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5986244"/>
              </p:ext>
            </p:extLst>
          </p:nvPr>
        </p:nvGraphicFramePr>
        <p:xfrm>
          <a:off x="6313854" y="1557339"/>
          <a:ext cx="5657929" cy="4378451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4461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118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652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会社・事業所名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  <a:p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63036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170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所在地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住所〒：</a:t>
                      </a:r>
                      <a:endParaRPr kumimoji="1" lang="en-US" altLang="ja-JP" sz="1100" b="1" dirty="0">
                        <a:solidFill>
                          <a:schemeClr val="tx1"/>
                        </a:solidFill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  <a:p>
                      <a:pPr algn="l"/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TEL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：</a:t>
                      </a:r>
                      <a:endParaRPr kumimoji="1" lang="en-US" altLang="ja-JP" sz="1100" b="1" dirty="0">
                        <a:solidFill>
                          <a:schemeClr val="tx1"/>
                        </a:solidFill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63036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317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連絡担当者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所属：　　　　　　　　　　　（役職　　　　　）</a:t>
                      </a:r>
                      <a:endParaRPr kumimoji="1" lang="en-US" altLang="ja-JP" sz="1100" b="1" dirty="0">
                        <a:solidFill>
                          <a:schemeClr val="tx1"/>
                        </a:solidFill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  <a:p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氏名：</a:t>
                      </a:r>
                      <a:endParaRPr kumimoji="1" lang="en-US" altLang="ja-JP" sz="1100" b="1" dirty="0">
                        <a:solidFill>
                          <a:schemeClr val="tx1"/>
                        </a:solidFill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  <a:p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Email:</a:t>
                      </a:r>
                    </a:p>
                    <a:p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TEL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：　　　　　　　  　　　 </a:t>
                      </a:r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FAX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：</a:t>
                      </a:r>
                      <a:endParaRPr kumimoji="1" lang="en-US" altLang="ja-JP" sz="1100" b="1" dirty="0">
                        <a:solidFill>
                          <a:schemeClr val="tx1"/>
                        </a:solidFill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63036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664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発表サークル名</a:t>
                      </a:r>
                      <a:endParaRPr kumimoji="1" lang="en-US" altLang="ja-JP" sz="1100" b="1" dirty="0">
                        <a:solidFill>
                          <a:schemeClr val="tx1"/>
                        </a:solidFill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（ふりがな）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100" b="1" dirty="0">
                        <a:solidFill>
                          <a:schemeClr val="tx1"/>
                        </a:solidFill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63036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423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発表者氏名</a:t>
                      </a:r>
                      <a:endParaRPr kumimoji="1" lang="en-US" altLang="ja-JP" sz="1100" b="1" dirty="0">
                        <a:solidFill>
                          <a:schemeClr val="tx1"/>
                        </a:solidFill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（ふりがな）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①</a:t>
                      </a:r>
                      <a:endParaRPr kumimoji="1" lang="en-US" altLang="ja-JP" sz="1100" b="1" dirty="0">
                        <a:solidFill>
                          <a:schemeClr val="tx1"/>
                        </a:solidFill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  <a:p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②</a:t>
                      </a:r>
                    </a:p>
                  </a:txBody>
                  <a:tcPr marL="63036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796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発表テーマ</a:t>
                      </a:r>
                      <a:endParaRPr kumimoji="1" lang="en-US" altLang="ja-JP" sz="1100" b="1" dirty="0">
                        <a:solidFill>
                          <a:schemeClr val="tx1"/>
                        </a:solidFill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100" b="1" dirty="0">
                        <a:solidFill>
                          <a:schemeClr val="tx1"/>
                        </a:solidFill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63036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092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発表補助人員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ＰＣ操作（　　　　　）人</a:t>
                      </a:r>
                      <a:endParaRPr kumimoji="1" lang="en-US" altLang="ja-JP" sz="1100" b="1" dirty="0">
                        <a:solidFill>
                          <a:schemeClr val="tx1"/>
                        </a:solidFill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63036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4563488"/>
                  </a:ext>
                </a:extLst>
              </a:tr>
              <a:tr h="28135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区分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ＳＧＨ事例（　　）／ＪＨＳ事例（　　　）⇒どちらかに〇</a:t>
                      </a:r>
                      <a:endParaRPr kumimoji="1" lang="en-US" altLang="ja-JP" sz="1100" b="1" dirty="0">
                        <a:solidFill>
                          <a:schemeClr val="tx1"/>
                        </a:solidFill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63036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7592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申込先</a:t>
                      </a:r>
                      <a:endParaRPr kumimoji="1" lang="en-US" altLang="ja-JP" sz="1100" b="1" dirty="0">
                        <a:solidFill>
                          <a:schemeClr val="tx1"/>
                        </a:solidFill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問合せ先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ＱＣサ－クル宮城地区事務局　星　陽子</a:t>
                      </a:r>
                      <a:endParaRPr kumimoji="1" lang="en-US" altLang="ja-JP" sz="1100" b="1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  <a:p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リコ－インダストリ－（株）ものづくり価値向上推進室　基盤強化Ｇ</a:t>
                      </a:r>
                      <a:endParaRPr kumimoji="1" lang="en-US" altLang="zh-TW" sz="1100" b="1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  <a:p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E-mail:yohko_hoshi1@jp.ricoh.com</a:t>
                      </a:r>
                    </a:p>
                    <a:p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TEL:080-7341-4875</a:t>
                      </a:r>
                    </a:p>
                  </a:txBody>
                  <a:tcPr marL="63036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053" name="Rectangle 24"/>
          <p:cNvSpPr>
            <a:spLocks noChangeArrowheads="1"/>
          </p:cNvSpPr>
          <p:nvPr/>
        </p:nvSpPr>
        <p:spPr bwMode="auto">
          <a:xfrm>
            <a:off x="346744" y="5519920"/>
            <a:ext cx="5836869" cy="1223556"/>
          </a:xfrm>
          <a:prstGeom prst="rect">
            <a:avLst/>
          </a:prstGeom>
          <a:solidFill>
            <a:schemeClr val="bg1">
              <a:alpha val="75000"/>
            </a:schemeClr>
          </a:solidFill>
          <a:ln w="76200" cmpd="dbl">
            <a:solidFill>
              <a:srgbClr val="000000"/>
            </a:solidFill>
            <a:miter lim="800000"/>
            <a:headEnd/>
            <a:tailEnd/>
          </a:ln>
        </p:spPr>
        <p:txBody>
          <a:bodyPr lIns="11122" tIns="11122" rIns="11122" bIns="11122" anchor="ctr"/>
          <a:lstStyle/>
          <a:p>
            <a:pPr algn="just">
              <a:defRPr/>
            </a:pPr>
            <a:r>
              <a:rPr lang="ja-JP" altLang="en-US" sz="16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 </a:t>
            </a:r>
            <a:r>
              <a:rPr lang="ja-JP" altLang="en-US" sz="16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日時：２０２６年１０月９日</a:t>
            </a:r>
            <a:r>
              <a:rPr lang="en-US" altLang="ja-JP" sz="16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(</a:t>
            </a:r>
            <a:r>
              <a:rPr lang="ja-JP" altLang="en-US" sz="16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金</a:t>
            </a:r>
            <a:r>
              <a:rPr lang="en-US" altLang="ja-JP" sz="16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) </a:t>
            </a:r>
            <a:r>
              <a:rPr lang="ja-JP" altLang="en-US" sz="16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１０：００～１７：００　　　　　　　　　　　　　　　　　</a:t>
            </a:r>
          </a:p>
          <a:p>
            <a:pPr>
              <a:defRPr/>
            </a:pPr>
            <a:r>
              <a:rPr lang="ja-JP" altLang="en-US" sz="16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 会場：日立システムズホール仙台＜シアターホール＞　</a:t>
            </a:r>
            <a:endParaRPr lang="en-US" altLang="ja-JP" sz="16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>
              <a:defRPr/>
            </a:pPr>
            <a:r>
              <a:rPr lang="ja-JP" altLang="en-US" sz="14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　　　</a:t>
            </a:r>
            <a:r>
              <a:rPr lang="ja-JP" altLang="en-US" sz="1400" b="0" i="0" dirty="0">
                <a:solidFill>
                  <a:srgbClr val="1F1F1F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仙台市青葉区旭ケ丘</a:t>
            </a:r>
            <a:r>
              <a:rPr lang="en-US" altLang="ja-JP" sz="1400" b="0" i="0" dirty="0">
                <a:solidFill>
                  <a:srgbClr val="1F1F1F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1400" b="0" i="0" dirty="0">
                <a:solidFill>
                  <a:srgbClr val="1F1F1F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丁目</a:t>
            </a:r>
            <a:r>
              <a:rPr lang="en-US" altLang="ja-JP" sz="1400" b="0" i="0" dirty="0">
                <a:solidFill>
                  <a:srgbClr val="1F1F1F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27-5</a:t>
            </a:r>
          </a:p>
          <a:p>
            <a:pPr>
              <a:defRPr/>
            </a:pPr>
            <a:r>
              <a:rPr lang="ja-JP" altLang="en-US" sz="14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　　　</a:t>
            </a:r>
            <a:r>
              <a:rPr lang="en-US" altLang="ja-JP" sz="14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TEL</a:t>
            </a:r>
            <a:r>
              <a:rPr lang="ja-JP" altLang="en-US" sz="14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：</a:t>
            </a:r>
            <a:r>
              <a:rPr lang="en-US" altLang="ja-JP" sz="14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022-276-2110</a:t>
            </a:r>
          </a:p>
          <a:p>
            <a:pPr>
              <a:defRPr/>
            </a:pPr>
            <a:r>
              <a:rPr lang="ja-JP" altLang="en-US" sz="14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　　</a:t>
            </a:r>
            <a:r>
              <a:rPr lang="en-US" altLang="ja-JP" sz="14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※</a:t>
            </a:r>
            <a:r>
              <a:rPr lang="ja-JP" altLang="en-US" sz="14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発表サークル数により時間の変動があります</a:t>
            </a:r>
            <a:endParaRPr lang="en-US" altLang="ja-JP" sz="14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7AD2D97B-CA23-66E5-77DE-CC42BCD4DA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4236" y="6063176"/>
            <a:ext cx="965352" cy="5035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4">
            <a:extLst>
              <a:ext uri="{FF2B5EF4-FFF2-40B4-BE49-F238E27FC236}">
                <a16:creationId xmlns:a16="http://schemas.microsoft.com/office/drawing/2014/main" id="{F36506C7-D078-EBEC-A66D-215ADBE944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7924" y="6076805"/>
            <a:ext cx="5485481" cy="551492"/>
          </a:xfrm>
          <a:prstGeom prst="rect">
            <a:avLst/>
          </a:prstGeom>
          <a:gradFill>
            <a:gsLst>
              <a:gs pos="83000">
                <a:srgbClr val="F6DCF6"/>
              </a:gs>
              <a:gs pos="4000">
                <a:srgbClr val="F9C6F9"/>
              </a:gs>
              <a:gs pos="100000">
                <a:schemeClr val="bg1">
                  <a:lumMod val="95000"/>
                </a:schemeClr>
              </a:gs>
            </a:gsLst>
            <a:lin ang="5400000" scaled="1"/>
          </a:gradFill>
          <a:ln w="19050" cmpd="sng">
            <a:solidFill>
              <a:schemeClr val="tx1"/>
            </a:solidFill>
            <a:prstDash val="lgDashDot"/>
            <a:miter lim="800000"/>
            <a:headEnd/>
            <a:tailEnd/>
          </a:ln>
        </p:spPr>
        <p:txBody>
          <a:bodyPr lIns="11122" tIns="11122" rIns="11122" bIns="11122" anchor="ctr"/>
          <a:lstStyle/>
          <a:p>
            <a:pPr marL="180000" algn="just">
              <a:defRPr/>
            </a:pPr>
            <a:r>
              <a:rPr lang="ja-JP" altLang="en-US" sz="1400" b="1" dirty="0">
                <a:solidFill>
                  <a:srgbClr val="0000CC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🌸</a:t>
            </a:r>
            <a:r>
              <a:rPr lang="ja-JP" altLang="en-US" sz="14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ホームページからも確認できます🌸</a:t>
            </a:r>
            <a:endParaRPr lang="en-US" altLang="ja-JP" sz="14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180000" algn="just">
              <a:defRPr/>
            </a:pPr>
            <a:r>
              <a:rPr lang="ja-JP" altLang="en-US" sz="1600" b="1" dirty="0">
                <a:solidFill>
                  <a:srgbClr val="0000CC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</a:t>
            </a:r>
            <a:r>
              <a:rPr lang="en-US" altLang="ja-JP" sz="1600" b="1" dirty="0">
                <a:solidFill>
                  <a:srgbClr val="0000CC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https://qc-members.jp/tohoku/miyagi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D7274EF-BB61-3072-C176-CBA0935A2EFB}"/>
              </a:ext>
            </a:extLst>
          </p:cNvPr>
          <p:cNvSpPr txBox="1"/>
          <p:nvPr/>
        </p:nvSpPr>
        <p:spPr>
          <a:xfrm>
            <a:off x="8325077" y="1249562"/>
            <a:ext cx="16318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申込欄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4" name="Picture 8" descr="説明会イラスト｜無料イラスト・フリー素材なら「イラストAC」">
            <a:extLst>
              <a:ext uri="{FF2B5EF4-FFF2-40B4-BE49-F238E27FC236}">
                <a16:creationId xmlns:a16="http://schemas.microsoft.com/office/drawing/2014/main" id="{63B0AE54-B800-A39D-2C5F-F9C14BB988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43825" y="165744"/>
            <a:ext cx="1011206" cy="758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図 4" descr="QR コード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6C717EA0-4B10-DB97-E1B0-4D4EAF2D439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0341" y="5973714"/>
            <a:ext cx="837470" cy="845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6675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5F0232E-F646-BFC4-254C-4BDCFF9EE73B}"/>
              </a:ext>
            </a:extLst>
          </p:cNvPr>
          <p:cNvSpPr txBox="1"/>
          <p:nvPr/>
        </p:nvSpPr>
        <p:spPr>
          <a:xfrm>
            <a:off x="187910" y="159807"/>
            <a:ext cx="4487269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>
            <a:defPPr>
              <a:defRPr lang="ja-JP"/>
            </a:defPPr>
            <a:lvl1pPr algn="ctr">
              <a:defRPr sz="2800" b="1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JHS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って？ご存じでしょうか？</a:t>
            </a:r>
          </a:p>
        </p:txBody>
      </p:sp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5139069C-DE73-1FCC-C5E7-CABB33E6FE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378582"/>
              </p:ext>
            </p:extLst>
          </p:nvPr>
        </p:nvGraphicFramePr>
        <p:xfrm>
          <a:off x="187910" y="823185"/>
          <a:ext cx="11923577" cy="533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0532">
                  <a:extLst>
                    <a:ext uri="{9D8B030D-6E8A-4147-A177-3AD203B41FA5}">
                      <a16:colId xmlns:a16="http://schemas.microsoft.com/office/drawing/2014/main" val="2523137516"/>
                    </a:ext>
                  </a:extLst>
                </a:gridCol>
                <a:gridCol w="4893367">
                  <a:extLst>
                    <a:ext uri="{9D8B030D-6E8A-4147-A177-3AD203B41FA5}">
                      <a16:colId xmlns:a16="http://schemas.microsoft.com/office/drawing/2014/main" val="812077210"/>
                    </a:ext>
                  </a:extLst>
                </a:gridCol>
                <a:gridCol w="5669678">
                  <a:extLst>
                    <a:ext uri="{9D8B030D-6E8A-4147-A177-3AD203B41FA5}">
                      <a16:colId xmlns:a16="http://schemas.microsoft.com/office/drawing/2014/main" val="2315668828"/>
                    </a:ext>
                  </a:extLst>
                </a:gridCol>
              </a:tblGrid>
              <a:tr h="621232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1" dirty="0">
                          <a:solidFill>
                            <a:schemeClr val="bg1"/>
                          </a:solidFill>
                        </a:rPr>
                        <a:t>JHS</a:t>
                      </a:r>
                      <a:br>
                        <a:rPr kumimoji="1" lang="en-US" altLang="ja-JP" sz="2800" b="1" dirty="0">
                          <a:solidFill>
                            <a:schemeClr val="bg1"/>
                          </a:solidFill>
                        </a:rPr>
                      </a:br>
                      <a:r>
                        <a:rPr kumimoji="1" lang="ja-JP" altLang="en-US" sz="2400" b="1" dirty="0">
                          <a:solidFill>
                            <a:schemeClr val="bg1"/>
                          </a:solidFill>
                        </a:rPr>
                        <a:t>（事務・販売・サービス部門）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1" dirty="0">
                          <a:solidFill>
                            <a:schemeClr val="bg1"/>
                          </a:solidFill>
                        </a:rPr>
                        <a:t>SGH</a:t>
                      </a:r>
                      <a:br>
                        <a:rPr kumimoji="1" lang="en-US" altLang="ja-JP" sz="2800" b="1" dirty="0">
                          <a:solidFill>
                            <a:schemeClr val="bg1"/>
                          </a:solidFill>
                        </a:rPr>
                      </a:br>
                      <a:r>
                        <a:rPr kumimoji="1" lang="ja-JP" altLang="en-US" sz="2400" b="1" dirty="0">
                          <a:solidFill>
                            <a:schemeClr val="bg1"/>
                          </a:solidFill>
                        </a:rPr>
                        <a:t>（製造・技術・品証部門）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9005336"/>
                  </a:ext>
                </a:extLst>
              </a:tr>
              <a:tr h="578389">
                <a:tc>
                  <a:txBody>
                    <a:bodyPr/>
                    <a:lstStyle/>
                    <a:p>
                      <a:r>
                        <a:rPr kumimoji="1" lang="ja-JP" altLang="en-US" sz="1600" b="1" dirty="0"/>
                        <a:t>製造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生産管理・調整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加工・組立・塗装・包装・加工装置設備の運転</a:t>
                      </a:r>
                      <a:r>
                        <a:rPr kumimoji="1" lang="en-US" altLang="ja-JP" sz="1600" dirty="0"/>
                        <a:t>/</a:t>
                      </a:r>
                      <a:r>
                        <a:rPr kumimoji="1" lang="ja-JP" altLang="en-US" sz="1600" dirty="0"/>
                        <a:t>管理・部品</a:t>
                      </a:r>
                      <a:r>
                        <a:rPr kumimoji="1" lang="en-US" altLang="ja-JP" sz="1600" dirty="0"/>
                        <a:t>/</a:t>
                      </a:r>
                      <a:r>
                        <a:rPr kumimoji="1" lang="ja-JP" altLang="en-US" sz="1600" dirty="0"/>
                        <a:t>材料</a:t>
                      </a:r>
                      <a:r>
                        <a:rPr kumimoji="1" lang="en-US" altLang="ja-JP" sz="1600" dirty="0"/>
                        <a:t>/</a:t>
                      </a:r>
                      <a:r>
                        <a:rPr kumimoji="1" lang="ja-JP" altLang="en-US" sz="1600" dirty="0"/>
                        <a:t>素材の生産ラインへの供給</a:t>
                      </a:r>
                      <a:endParaRPr kumimoji="1" lang="en-US" altLang="ja-JP" sz="1600" dirty="0"/>
                    </a:p>
                    <a:p>
                      <a:r>
                        <a:rPr kumimoji="1" lang="ja-JP" altLang="en-US" sz="1600" dirty="0"/>
                        <a:t>運搬</a:t>
                      </a:r>
                      <a:r>
                        <a:rPr kumimoji="1" lang="en-US" altLang="ja-JP" sz="1600" dirty="0"/>
                        <a:t>/</a:t>
                      </a:r>
                      <a:r>
                        <a:rPr kumimoji="1" lang="ja-JP" altLang="en-US" sz="1600" dirty="0"/>
                        <a:t>投入（工場内・施設内）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7121409"/>
                  </a:ext>
                </a:extLst>
              </a:tr>
              <a:tr h="578389">
                <a:tc>
                  <a:txBody>
                    <a:bodyPr/>
                    <a:lstStyle/>
                    <a:p>
                      <a:r>
                        <a:rPr kumimoji="1" lang="ja-JP" altLang="en-US" sz="1600" b="1" dirty="0"/>
                        <a:t>技術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/>
                        <a:t>設計・開発・研究（ハード及びソフト）</a:t>
                      </a:r>
                      <a:endParaRPr kumimoji="1" lang="en-US" altLang="ja-JP" sz="1600" dirty="0"/>
                    </a:p>
                    <a:p>
                      <a:pPr algn="l"/>
                      <a:r>
                        <a:rPr kumimoji="1" lang="ja-JP" altLang="en-US" sz="1600" dirty="0"/>
                        <a:t>プログラミング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生産技術</a:t>
                      </a:r>
                      <a:r>
                        <a:rPr kumimoji="1" lang="en-US" altLang="ja-JP" sz="1600" dirty="0"/>
                        <a:t>/</a:t>
                      </a:r>
                      <a:r>
                        <a:rPr kumimoji="1" lang="ja-JP" altLang="en-US" sz="1600" dirty="0"/>
                        <a:t>設備技術・設備</a:t>
                      </a:r>
                      <a:r>
                        <a:rPr kumimoji="1" lang="en-US" altLang="ja-JP" sz="1600" dirty="0"/>
                        <a:t>/</a:t>
                      </a:r>
                      <a:r>
                        <a:rPr kumimoji="1" lang="ja-JP" altLang="en-US" sz="1600" dirty="0"/>
                        <a:t>機器の保守・保全・</a:t>
                      </a:r>
                      <a:endParaRPr kumimoji="1" lang="en-US" altLang="ja-JP" sz="1600" dirty="0"/>
                    </a:p>
                    <a:p>
                      <a:r>
                        <a:rPr kumimoji="1" lang="ja-JP" altLang="en-US" sz="1600" dirty="0"/>
                        <a:t>維持管理・メンテナンス・工事・施工建設</a:t>
                      </a:r>
                      <a:r>
                        <a:rPr kumimoji="1" lang="en-US" altLang="ja-JP" sz="1600" dirty="0"/>
                        <a:t>/</a:t>
                      </a:r>
                      <a:r>
                        <a:rPr kumimoji="1" lang="ja-JP" altLang="en-US" sz="1600" dirty="0"/>
                        <a:t>鉄道や電力などの大型設備の工事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1777733"/>
                  </a:ext>
                </a:extLst>
              </a:tr>
              <a:tr h="235640">
                <a:tc>
                  <a:txBody>
                    <a:bodyPr/>
                    <a:lstStyle/>
                    <a:p>
                      <a:r>
                        <a:rPr kumimoji="1" lang="ja-JP" altLang="en-US" sz="1600" b="1" dirty="0"/>
                        <a:t>品質保証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品質保証・品質監査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品質管理・検査・実験・評価・部品</a:t>
                      </a:r>
                      <a:r>
                        <a:rPr kumimoji="1" lang="en-US" altLang="ja-JP" sz="1600" dirty="0"/>
                        <a:t>/</a:t>
                      </a:r>
                      <a:r>
                        <a:rPr kumimoji="1" lang="ja-JP" altLang="en-US" sz="1600" dirty="0"/>
                        <a:t>原材料</a:t>
                      </a:r>
                      <a:r>
                        <a:rPr kumimoji="1" lang="en-US" altLang="ja-JP" sz="1600" dirty="0"/>
                        <a:t>/</a:t>
                      </a:r>
                      <a:r>
                        <a:rPr kumimoji="1" lang="ja-JP" altLang="en-US" sz="1600" dirty="0"/>
                        <a:t>素材の受入検査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6323747"/>
                  </a:ext>
                </a:extLst>
              </a:tr>
              <a:tr h="749763">
                <a:tc>
                  <a:txBody>
                    <a:bodyPr/>
                    <a:lstStyle/>
                    <a:p>
                      <a:r>
                        <a:rPr kumimoji="1" lang="ja-JP" altLang="en-US" sz="1600" b="1" dirty="0"/>
                        <a:t>事務・管理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人事・労務・教育・研修・採用・経理・</a:t>
                      </a:r>
                      <a:endParaRPr kumimoji="1" lang="en-US" altLang="ja-JP" sz="1600" dirty="0"/>
                    </a:p>
                    <a:p>
                      <a:r>
                        <a:rPr kumimoji="1" lang="ja-JP" altLang="en-US" sz="1600" dirty="0"/>
                        <a:t>財務・会計・企画・法務・知財・広報</a:t>
                      </a:r>
                      <a:r>
                        <a:rPr kumimoji="1" lang="en-US" altLang="ja-JP" sz="1600" dirty="0"/>
                        <a:t>IR/</a:t>
                      </a:r>
                    </a:p>
                    <a:p>
                      <a:r>
                        <a:rPr kumimoji="1" lang="ja-JP" altLang="en-US" sz="1600" dirty="0"/>
                        <a:t>購買・調達・資材・受付・秘書・人材育成</a:t>
                      </a:r>
                      <a:endParaRPr kumimoji="1" lang="en-US" altLang="ja-JP" sz="1600" dirty="0"/>
                    </a:p>
                    <a:p>
                      <a:r>
                        <a:rPr kumimoji="1" lang="ja-JP" altLang="en-US" sz="1600" dirty="0"/>
                        <a:t>・構成・その他庶務一般</a:t>
                      </a:r>
                      <a:endParaRPr kumimoji="1" lang="en-US" altLang="ja-JP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8615262"/>
                  </a:ext>
                </a:extLst>
              </a:tr>
              <a:tr h="407014">
                <a:tc>
                  <a:txBody>
                    <a:bodyPr/>
                    <a:lstStyle/>
                    <a:p>
                      <a:r>
                        <a:rPr kumimoji="1" lang="ja-JP" altLang="en-US" sz="1600" b="1" dirty="0"/>
                        <a:t>販売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営業・営業企画・マーケティング・</a:t>
                      </a:r>
                      <a:endParaRPr kumimoji="1" lang="en-US" altLang="ja-JP" sz="1600" dirty="0"/>
                    </a:p>
                    <a:p>
                      <a:r>
                        <a:rPr kumimoji="1" lang="ja-JP" altLang="en-US" sz="1600" dirty="0"/>
                        <a:t>営業サポート・販売・スーパー・セールス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0088105"/>
                  </a:ext>
                </a:extLst>
              </a:tr>
              <a:tr h="578389">
                <a:tc>
                  <a:txBody>
                    <a:bodyPr/>
                    <a:lstStyle/>
                    <a:p>
                      <a:r>
                        <a:rPr kumimoji="1" lang="ja-JP" altLang="en-US" sz="1600" b="1" dirty="0"/>
                        <a:t>サービス他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業務支援・コンサルタント・運送・運搬・カスタマーサポート・コールセンター・製品アフターサービス・メンテナンス・医療・福祉関係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7364403"/>
                  </a:ext>
                </a:extLst>
              </a:tr>
            </a:tbl>
          </a:graphicData>
        </a:graphic>
      </p:graphicFrame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52AF038-9B1F-F42A-54A5-C9C7EF5A41AD}"/>
              </a:ext>
            </a:extLst>
          </p:cNvPr>
          <p:cNvSpPr txBox="1"/>
          <p:nvPr/>
        </p:nvSpPr>
        <p:spPr>
          <a:xfrm>
            <a:off x="7451691" y="354722"/>
            <a:ext cx="448726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BIZ UDPゴシック" panose="020B0400000000000000" pitchFamily="50" charset="-128"/>
                <a:cs typeface="Times New Roman" panose="02020603050405020304" pitchFamily="18" charset="0"/>
              </a:rPr>
              <a:t>　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BIZ UDPゴシック" panose="020B0400000000000000" pitchFamily="50" charset="-128"/>
                <a:cs typeface="Times New Roman" panose="02020603050405020304" pitchFamily="18" charset="0"/>
              </a:rPr>
              <a:t>※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QC</a:t>
            </a:r>
            <a:r>
              <a:rPr kumimoji="1" lang="ja-JP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BIZ UDPゴシック" panose="020B0400000000000000" pitchFamily="50" charset="-128"/>
                <a:cs typeface="Times New Roman" panose="02020603050405020304" pitchFamily="18" charset="0"/>
              </a:rPr>
              <a:t>サークル本部・支部規定より抜粋</a:t>
            </a: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055FCC7-0DF3-07B1-95E4-9D5583DC8655}"/>
              </a:ext>
            </a:extLst>
          </p:cNvPr>
          <p:cNvSpPr txBox="1"/>
          <p:nvPr/>
        </p:nvSpPr>
        <p:spPr>
          <a:xfrm>
            <a:off x="6583681" y="3951227"/>
            <a:ext cx="5420409" cy="1815882"/>
          </a:xfrm>
          <a:prstGeom prst="rect">
            <a:avLst/>
          </a:prstGeom>
          <a:solidFill>
            <a:srgbClr val="F9F4B5"/>
          </a:solidFill>
          <a:ln w="38100">
            <a:solidFill>
              <a:srgbClr val="FF9900"/>
            </a:solidFill>
            <a:prstDash val="dash"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50" charset="-128"/>
                <a:cs typeface="+mn-cs"/>
              </a:rPr>
              <a:t>本部主催の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50" charset="-128"/>
                <a:cs typeface="+mn-cs"/>
              </a:rPr>
              <a:t>JHS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50" charset="-128"/>
                <a:cs typeface="+mn-cs"/>
              </a:rPr>
              <a:t>部門グランドチャンピオン大会が新設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50" charset="-128"/>
                <a:cs typeface="+mn-cs"/>
              </a:rPr>
              <a:t>された。（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50" charset="-128"/>
                <a:cs typeface="+mn-cs"/>
              </a:rPr>
              <a:t>24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50" charset="-128"/>
                <a:cs typeface="+mn-cs"/>
              </a:rPr>
              <a:t>年度より、各支部からの選抜方式）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11000402020202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50" charset="-128"/>
                <a:cs typeface="+mn-cs"/>
              </a:rPr>
              <a:t>背景：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50" charset="-128"/>
                <a:cs typeface="+mn-cs"/>
              </a:rPr>
              <a:t>1960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50" charset="-128"/>
                <a:cs typeface="+mn-cs"/>
              </a:rPr>
              <a:t>年代製造業を中心とする第二次産業に従事する労働人口⇒約３０％に対し、現在２５％と若干の減少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11000402020202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50" charset="-128"/>
                <a:cs typeface="+mn-cs"/>
              </a:rPr>
              <a:t>　サービス産業を中心とする第三次産業に従事する労働人口⇒約４０％に対し、現在７０％強と大幅に拡大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11000402020202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50" charset="-128"/>
                <a:cs typeface="+mn-cs"/>
              </a:rPr>
              <a:t>　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50" charset="-128"/>
                <a:cs typeface="+mn-cs"/>
              </a:rPr>
              <a:t>JHS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50" charset="-128"/>
                <a:cs typeface="+mn-cs"/>
              </a:rPr>
              <a:t>部門への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50" charset="-128"/>
                <a:cs typeface="+mn-cs"/>
              </a:rPr>
              <a:t>QC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50" charset="-128"/>
                <a:cs typeface="+mn-cs"/>
              </a:rPr>
              <a:t>サークルの取り組みを加速させたい。</a:t>
            </a:r>
          </a:p>
        </p:txBody>
      </p:sp>
      <p:sp>
        <p:nvSpPr>
          <p:cNvPr id="3" name="右中かっこ 2">
            <a:extLst>
              <a:ext uri="{FF2B5EF4-FFF2-40B4-BE49-F238E27FC236}">
                <a16:creationId xmlns:a16="http://schemas.microsoft.com/office/drawing/2014/main" id="{93CDE609-0B95-6F29-E694-ED11B5FD1834}"/>
              </a:ext>
            </a:extLst>
          </p:cNvPr>
          <p:cNvSpPr/>
          <p:nvPr/>
        </p:nvSpPr>
        <p:spPr>
          <a:xfrm>
            <a:off x="6175576" y="1787034"/>
            <a:ext cx="349803" cy="4345638"/>
          </a:xfrm>
          <a:prstGeom prst="rightBrace">
            <a:avLst>
              <a:gd name="adj1" fmla="val 34901"/>
              <a:gd name="adj2" fmla="val 67001"/>
            </a:avLst>
          </a:prstGeom>
          <a:ln w="57150">
            <a:solidFill>
              <a:srgbClr val="FF99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90409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D9B247">
            <a:alpha val="20000"/>
          </a:srgbClr>
        </a:solidFill>
        <a:ln w="28575">
          <a:solidFill>
            <a:srgbClr val="FF0000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880</TotalTime>
  <Words>768</Words>
  <Application>Microsoft Office PowerPoint</Application>
  <PresentationFormat>ワイド画面</PresentationFormat>
  <Paragraphs>81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BIZ UDPゴシック</vt:lpstr>
      <vt:lpstr>Meiryo UI</vt:lpstr>
      <vt:lpstr>游ゴシック</vt:lpstr>
      <vt:lpstr>游ゴシック Light</vt:lpstr>
      <vt:lpstr>Arial</vt:lpstr>
      <vt:lpstr>Calibri</vt:lpstr>
      <vt:lpstr>Calibri Light</vt:lpstr>
      <vt:lpstr>Office テーマ</vt:lpstr>
      <vt:lpstr>1_Office テーマ</vt:lpstr>
      <vt:lpstr>PowerPoint プレゼンテーション</vt:lpstr>
      <vt:lpstr>PowerPoint プレゼンテーション</vt:lpstr>
    </vt:vector>
  </TitlesOfParts>
  <Company>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KANNO, AKEMI</dc:creator>
  <cp:keywords/>
  <cp:lastModifiedBy>Hoshi Yoko 1 (星 陽子)</cp:lastModifiedBy>
  <cp:revision>32</cp:revision>
  <cp:lastPrinted>2025-07-18T06:52:43Z</cp:lastPrinted>
  <dcterms:created xsi:type="dcterms:W3CDTF">2019-03-21T05:19:03Z</dcterms:created>
  <dcterms:modified xsi:type="dcterms:W3CDTF">2026-06-25T04:47:10Z</dcterms:modified>
  <cp:category>NONE</cp:category>
</cp:coreProperties>
</file>