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9"/>
  </p:notesMasterIdLst>
  <p:sldIdLst>
    <p:sldId id="256" r:id="rId5"/>
    <p:sldId id="258" r:id="rId6"/>
    <p:sldId id="257" r:id="rId7"/>
    <p:sldId id="259" r:id="rId8"/>
  </p:sldIdLst>
  <p:sldSz cx="7561263" cy="10693400"/>
  <p:notesSz cx="6807200" cy="9939338"/>
  <p:defaultTextStyle>
    <a:defPPr>
      <a:defRPr lang="ja-JP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50" charset="-128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3368">
          <p15:clr>
            <a:srgbClr val="A4A3A4"/>
          </p15:clr>
        </p15:guide>
        <p15:guide id="2" pos="238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0000FF"/>
    <a:srgbClr val="FFFF00"/>
    <a:srgbClr val="FF3399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211" autoAdjust="0"/>
    <p:restoredTop sz="94668" autoAdjust="0"/>
  </p:normalViewPr>
  <p:slideViewPr>
    <p:cSldViewPr>
      <p:cViewPr>
        <p:scale>
          <a:sx n="130" d="100"/>
          <a:sy n="130" d="100"/>
        </p:scale>
        <p:origin x="-348" y="2376"/>
      </p:cViewPr>
      <p:guideLst>
        <p:guide orient="horz" pos="3368"/>
        <p:guide pos="2381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5" y="3"/>
            <a:ext cx="2949989" cy="4979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54" tIns="46076" rIns="92154" bIns="46076" numCol="1" anchor="t" anchorCtr="0" compatLnSpc="1">
            <a:prstTxWarp prst="textNoShape">
              <a:avLst/>
            </a:prstTxWarp>
          </a:bodyPr>
          <a:lstStyle>
            <a:lvl1pPr defTabSz="915104" eaLnBrk="1" hangingPunct="1">
              <a:defRPr kumimoji="1" sz="1200">
                <a:latin typeface="Arial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5693" y="3"/>
            <a:ext cx="2949989" cy="4979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54" tIns="46076" rIns="92154" bIns="46076" numCol="1" anchor="t" anchorCtr="0" compatLnSpc="1">
            <a:prstTxWarp prst="textNoShape">
              <a:avLst/>
            </a:prstTxWarp>
          </a:bodyPr>
          <a:lstStyle>
            <a:lvl1pPr algn="r" defTabSz="915104" eaLnBrk="1" hangingPunct="1">
              <a:defRPr kumimoji="1" sz="1200">
                <a:latin typeface="Arial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14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2085975" y="744538"/>
            <a:ext cx="2635250" cy="372903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0420" y="4720689"/>
            <a:ext cx="5446369" cy="44740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54" tIns="46076" rIns="92154" bIns="46076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/>
              <a:t>マスタ テキストの書式設定</a:t>
            </a:r>
          </a:p>
          <a:p>
            <a:pPr lvl="1"/>
            <a:r>
              <a:rPr lang="ja-JP" altLang="en-US" noProof="0"/>
              <a:t>第 </a:t>
            </a:r>
            <a:r>
              <a:rPr lang="en-US" altLang="ja-JP" noProof="0"/>
              <a:t>2 </a:t>
            </a:r>
            <a:r>
              <a:rPr lang="ja-JP" altLang="en-US" noProof="0"/>
              <a:t>レベル</a:t>
            </a:r>
          </a:p>
          <a:p>
            <a:pPr lvl="2"/>
            <a:r>
              <a:rPr lang="ja-JP" altLang="en-US" noProof="0"/>
              <a:t>第 </a:t>
            </a:r>
            <a:r>
              <a:rPr lang="en-US" altLang="ja-JP" noProof="0"/>
              <a:t>3 </a:t>
            </a:r>
            <a:r>
              <a:rPr lang="ja-JP" altLang="en-US" noProof="0"/>
              <a:t>レベル</a:t>
            </a:r>
          </a:p>
          <a:p>
            <a:pPr lvl="3"/>
            <a:r>
              <a:rPr lang="ja-JP" altLang="en-US" noProof="0"/>
              <a:t>第 </a:t>
            </a:r>
            <a:r>
              <a:rPr lang="en-US" altLang="ja-JP" noProof="0"/>
              <a:t>4 </a:t>
            </a:r>
            <a:r>
              <a:rPr lang="ja-JP" altLang="en-US" noProof="0"/>
              <a:t>レベル</a:t>
            </a:r>
          </a:p>
          <a:p>
            <a:pPr lvl="4"/>
            <a:r>
              <a:rPr lang="ja-JP" altLang="en-US" noProof="0"/>
              <a:t>第 </a:t>
            </a:r>
            <a:r>
              <a:rPr lang="en-US" altLang="ja-JP" noProof="0"/>
              <a:t>5 </a:t>
            </a:r>
            <a:r>
              <a:rPr lang="ja-JP" altLang="en-US" noProof="0"/>
              <a:t>レベル</a:t>
            </a:r>
          </a:p>
        </p:txBody>
      </p:sp>
      <p:sp>
        <p:nvSpPr>
          <p:cNvPr id="71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5" y="9439827"/>
            <a:ext cx="2949989" cy="4979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54" tIns="46076" rIns="92154" bIns="46076" numCol="1" anchor="b" anchorCtr="0" compatLnSpc="1">
            <a:prstTxWarp prst="textNoShape">
              <a:avLst/>
            </a:prstTxWarp>
          </a:bodyPr>
          <a:lstStyle>
            <a:lvl1pPr defTabSz="915104" eaLnBrk="1" hangingPunct="1">
              <a:defRPr kumimoji="1" sz="1200">
                <a:latin typeface="Arial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1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5693" y="9439827"/>
            <a:ext cx="2949989" cy="49796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154" tIns="46076" rIns="92154" bIns="46076" numCol="1" anchor="b" anchorCtr="0" compatLnSpc="1">
            <a:prstTxWarp prst="textNoShape">
              <a:avLst/>
            </a:prstTxWarp>
          </a:bodyPr>
          <a:lstStyle>
            <a:lvl1pPr algn="r" defTabSz="915104" eaLnBrk="1" hangingPunct="1">
              <a:defRPr kumimoji="1" sz="1200"/>
            </a:lvl1pPr>
          </a:lstStyle>
          <a:p>
            <a:fld id="{007FC2EC-006C-4F15-8FB0-633619B3EE4D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19291471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20204" pitchFamily="34" charset="0"/>
        <a:ea typeface="ＭＳ Ｐ明朝" panose="02020600040205080304" pitchFamily="18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20204" pitchFamily="34" charset="0"/>
        <a:ea typeface="ＭＳ Ｐ明朝" panose="02020600040205080304" pitchFamily="18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20204" pitchFamily="34" charset="0"/>
        <a:ea typeface="ＭＳ Ｐ明朝" panose="02020600040205080304" pitchFamily="18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20204" pitchFamily="34" charset="0"/>
        <a:ea typeface="ＭＳ Ｐ明朝" panose="02020600040205080304" pitchFamily="18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Arial" panose="020B0604020202020204" pitchFamily="34" charset="0"/>
        <a:ea typeface="ＭＳ Ｐ明朝" panose="02020600040205080304" pitchFamily="18" charset="-128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5104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17365" indent="-275911" defTabSz="915104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03641" indent="-220728" defTabSz="915104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545097" indent="-220728" defTabSz="915104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1986552" indent="-220728" defTabSz="915104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428009" indent="-220728" defTabSz="91510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869466" indent="-220728" defTabSz="91510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310922" indent="-220728" defTabSz="91510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752378" indent="-220728" defTabSz="91510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fld id="{1375E9FD-284C-4205-B968-6BABB45FCA84}" type="slidenum">
              <a:rPr lang="en-US" altLang="ja-JP"/>
              <a:pPr/>
              <a:t>1</a:t>
            </a:fld>
            <a:endParaRPr lang="en-US" altLang="ja-JP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ja-JP" altLang="ja-JP"/>
          </a:p>
        </p:txBody>
      </p:sp>
    </p:spTree>
    <p:extLst>
      <p:ext uri="{BB962C8B-B14F-4D97-AF65-F5344CB8AC3E}">
        <p14:creationId xmlns:p14="http://schemas.microsoft.com/office/powerpoint/2010/main" val="185310290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5104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17365" indent="-275911" defTabSz="915104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03641" indent="-220728" defTabSz="915104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545097" indent="-220728" defTabSz="915104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1986552" indent="-220728" defTabSz="915104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428009" indent="-220728" defTabSz="91510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869466" indent="-220728" defTabSz="91510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310922" indent="-220728" defTabSz="91510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752378" indent="-220728" defTabSz="91510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fld id="{19D356DE-1CE8-4488-8FB2-4ADEE1ACD821}" type="slidenum">
              <a:rPr lang="en-US" altLang="ja-JP"/>
              <a:pPr/>
              <a:t>2</a:t>
            </a:fld>
            <a:endParaRPr lang="en-US" altLang="ja-JP"/>
          </a:p>
        </p:txBody>
      </p:sp>
      <p:sp>
        <p:nvSpPr>
          <p:cNvPr id="81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ja-JP" altLang="ja-JP"/>
          </a:p>
        </p:txBody>
      </p:sp>
    </p:spTree>
    <p:extLst>
      <p:ext uri="{BB962C8B-B14F-4D97-AF65-F5344CB8AC3E}">
        <p14:creationId xmlns:p14="http://schemas.microsoft.com/office/powerpoint/2010/main" val="384768901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15104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17365" indent="-275911" defTabSz="915104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03641" indent="-220728" defTabSz="915104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545097" indent="-220728" defTabSz="915104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1986552" indent="-220728" defTabSz="915104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428009" indent="-220728" defTabSz="91510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869466" indent="-220728" defTabSz="91510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310922" indent="-220728" defTabSz="91510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752378" indent="-220728" defTabSz="915104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fld id="{156C56B8-8C8E-4EE1-AA19-23AFFDFEDC1E}" type="slidenum">
              <a:rPr lang="en-US" altLang="ja-JP"/>
              <a:pPr/>
              <a:t>3</a:t>
            </a:fld>
            <a:endParaRPr lang="en-US" altLang="ja-JP"/>
          </a:p>
        </p:txBody>
      </p:sp>
      <p:sp>
        <p:nvSpPr>
          <p:cNvPr id="92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ja-JP" altLang="ja-JP"/>
          </a:p>
        </p:txBody>
      </p:sp>
    </p:spTree>
    <p:extLst>
      <p:ext uri="{BB962C8B-B14F-4D97-AF65-F5344CB8AC3E}">
        <p14:creationId xmlns:p14="http://schemas.microsoft.com/office/powerpoint/2010/main" val="12672343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944563" y="1749425"/>
            <a:ext cx="5672137" cy="3724275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944563" y="5616575"/>
            <a:ext cx="5672137" cy="2581275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429435D-6BFC-45D4-AF02-363FE7859FD0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33170019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D9A2D86-7E0A-4B4D-86DA-6A7D7DE774F5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4532474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5483225" y="428625"/>
            <a:ext cx="1700213" cy="9123363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377825" y="428625"/>
            <a:ext cx="4953000" cy="9123363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DA1E3E7-0588-48BC-B366-6C0EF40DB46C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7261851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8B0FADE-9052-4F25-A114-B3170EB4C2FE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5271086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15938" y="2665413"/>
            <a:ext cx="6521450" cy="4448175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15938" y="7156450"/>
            <a:ext cx="6521450" cy="2338388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94908E3-28BB-41E7-A9FA-22E738678306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18587101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377825" y="2495550"/>
            <a:ext cx="3325813" cy="70564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856038" y="2495550"/>
            <a:ext cx="3327400" cy="70564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655A98A-C5DE-498E-9A8D-1CFD54B7C632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5768659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20700" y="569913"/>
            <a:ext cx="6521450" cy="2066925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20700" y="2620963"/>
            <a:ext cx="3198813" cy="12858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520700" y="3906838"/>
            <a:ext cx="3198813" cy="5745162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827463" y="2620963"/>
            <a:ext cx="3214687" cy="12858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827463" y="3906838"/>
            <a:ext cx="3214687" cy="5745162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A7E7FB6-B848-4D35-A7A8-CA55636EB5C7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5505525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B21D042-9481-419C-A2C7-2220B8CBBABC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214879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A6DE525-6CEF-4783-9C63-C973954F7AEE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7899320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20700" y="712788"/>
            <a:ext cx="2438400" cy="249555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214688" y="1539875"/>
            <a:ext cx="3827462" cy="759936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520700" y="3208338"/>
            <a:ext cx="2438400" cy="59436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68466E5-FC36-4184-8A02-CCBE2BD02ECC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29004265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20700" y="712788"/>
            <a:ext cx="2438400" cy="249555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3214688" y="1539875"/>
            <a:ext cx="3827462" cy="7599363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520700" y="3208338"/>
            <a:ext cx="2438400" cy="59436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6D4B572-E807-41E9-B42D-4D90D6DD31BF}" type="slidenum">
              <a:rPr lang="en-US" altLang="ja-JP"/>
              <a:pPr/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3676822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77825" y="428625"/>
            <a:ext cx="6805613" cy="1781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77825" y="2495550"/>
            <a:ext cx="6805613" cy="7056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/>
              <a:t>マスタ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77825" y="9737725"/>
            <a:ext cx="1765300" cy="7429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 eaLnBrk="1" hangingPunct="1">
              <a:defRPr kumimoji="1" sz="14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582863" y="9737725"/>
            <a:ext cx="2395537" cy="7429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kumimoji="1" sz="1400"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5418138" y="9737725"/>
            <a:ext cx="1765300" cy="74295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kumimoji="1" sz="1400"/>
            </a:lvl1pPr>
          </a:lstStyle>
          <a:p>
            <a:fld id="{D5407DC5-408D-41F0-941D-CFA390E7BA0B}" type="slidenum">
              <a:rPr lang="en-US" altLang="ja-JP"/>
              <a:pPr/>
              <a:t>‹#›</a:t>
            </a:fld>
            <a:endParaRPr lang="en-US" altLang="ja-JP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50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50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50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50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50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50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50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panose="020B0604020202020204" pitchFamily="34" charset="0"/>
          <a:ea typeface="ＭＳ Ｐゴシック" panose="020B0600070205080204" pitchFamily="50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s_mangetsu@murata.com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AutoShape 313"/>
          <p:cNvSpPr>
            <a:spLocks noChangeArrowheads="1"/>
          </p:cNvSpPr>
          <p:nvPr/>
        </p:nvSpPr>
        <p:spPr bwMode="auto">
          <a:xfrm>
            <a:off x="252413" y="1170236"/>
            <a:ext cx="7027862" cy="1100138"/>
          </a:xfrm>
          <a:prstGeom prst="foldedCorner">
            <a:avLst>
              <a:gd name="adj" fmla="val 11657"/>
            </a:avLst>
          </a:prstGeom>
          <a:noFill/>
          <a:ln w="127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kumimoji="0" lang="ja-JP" altLang="en-US" sz="1800"/>
          </a:p>
        </p:txBody>
      </p:sp>
      <p:sp>
        <p:nvSpPr>
          <p:cNvPr id="2051" name="AutoShape 109"/>
          <p:cNvSpPr>
            <a:spLocks noChangeArrowheads="1"/>
          </p:cNvSpPr>
          <p:nvPr/>
        </p:nvSpPr>
        <p:spPr bwMode="auto">
          <a:xfrm>
            <a:off x="323849" y="2682404"/>
            <a:ext cx="7010195" cy="791592"/>
          </a:xfrm>
          <a:prstGeom prst="roundRect">
            <a:avLst>
              <a:gd name="adj" fmla="val 10745"/>
            </a:avLst>
          </a:prstGeom>
          <a:noFill/>
          <a:ln w="19050">
            <a:solidFill>
              <a:srgbClr val="000000"/>
            </a:solidFill>
            <a:round/>
            <a:headEnd/>
            <a:tailEnd/>
          </a:ln>
          <a:extLst/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kumimoji="0" lang="ja-JP" altLang="en-US" sz="1800"/>
          </a:p>
        </p:txBody>
      </p:sp>
      <p:sp>
        <p:nvSpPr>
          <p:cNvPr id="2052" name="WordArt 7"/>
          <p:cNvSpPr>
            <a:spLocks noChangeArrowheads="1" noChangeShapeType="1" noTextEdit="1"/>
          </p:cNvSpPr>
          <p:nvPr/>
        </p:nvSpPr>
        <p:spPr bwMode="auto">
          <a:xfrm>
            <a:off x="1189038" y="592138"/>
            <a:ext cx="5183187" cy="433387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4000" kern="1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春季ＱＣサークル研修会のご案内</a:t>
            </a:r>
          </a:p>
        </p:txBody>
      </p:sp>
      <p:sp>
        <p:nvSpPr>
          <p:cNvPr id="2053" name="WordArt 28"/>
          <p:cNvSpPr>
            <a:spLocks noChangeArrowheads="1" noChangeShapeType="1" noTextEdit="1"/>
          </p:cNvSpPr>
          <p:nvPr/>
        </p:nvSpPr>
        <p:spPr bwMode="auto">
          <a:xfrm>
            <a:off x="180231" y="2394372"/>
            <a:ext cx="1296144" cy="216024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49365"/>
              </a:avLst>
            </a:prstTxWarp>
          </a:bodyPr>
          <a:lstStyle/>
          <a:p>
            <a:pPr algn="ctr"/>
            <a:r>
              <a:rPr lang="ja-JP" altLang="en-US" sz="1400" kern="1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参加のお勧め</a:t>
            </a:r>
          </a:p>
        </p:txBody>
      </p:sp>
      <p:sp>
        <p:nvSpPr>
          <p:cNvPr id="2054" name="WordArt 113"/>
          <p:cNvSpPr>
            <a:spLocks noChangeArrowheads="1" noChangeShapeType="1" noTextEdit="1"/>
          </p:cNvSpPr>
          <p:nvPr/>
        </p:nvSpPr>
        <p:spPr bwMode="auto">
          <a:xfrm>
            <a:off x="180231" y="3618508"/>
            <a:ext cx="1440160" cy="252413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1400" kern="1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研修コースと内容</a:t>
            </a:r>
          </a:p>
        </p:txBody>
      </p:sp>
      <p:graphicFrame>
        <p:nvGraphicFramePr>
          <p:cNvPr id="2434" name="Group 38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83368250"/>
              </p:ext>
            </p:extLst>
          </p:nvPr>
        </p:nvGraphicFramePr>
        <p:xfrm>
          <a:off x="252239" y="3950395"/>
          <a:ext cx="7056784" cy="2114125"/>
        </p:xfrm>
        <a:graphic>
          <a:graphicData uri="http://schemas.openxmlformats.org/drawingml/2006/table">
            <a:tbl>
              <a:tblPr/>
              <a:tblGrid>
                <a:gridCol w="1224136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296144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2592288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944216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</a:tblGrid>
              <a:tr h="274354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HG丸ｺﾞｼｯｸM-PRO" panose="020F0600000000000000" pitchFamily="50" charset="-128"/>
                        </a:rPr>
                        <a:t>コース</a:t>
                      </a:r>
                    </a:p>
                  </a:txBody>
                  <a:tcPr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HG丸ｺﾞｼｯｸM-PRO" panose="020F0600000000000000" pitchFamily="50" charset="-128"/>
                        </a:rPr>
                        <a:t>ねらい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HG丸ｺﾞｼｯｸM-PRO" panose="020F0600000000000000" pitchFamily="50" charset="-128"/>
                        </a:rPr>
                        <a:t>コース内容の概要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HG丸ｺﾞｼｯｸM-PRO" panose="020F0600000000000000" pitchFamily="50" charset="-128"/>
                        </a:rPr>
                        <a:t>受講対象者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833919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HG丸ｺﾞｼｯｸM-PRO" panose="020F0600000000000000" pitchFamily="50" charset="-128"/>
                        </a:rPr>
                        <a:t>①問題解決型</a:t>
                      </a:r>
                      <a:r>
                        <a:rPr kumimoji="1" lang="en-US" altLang="ja-JP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HG丸ｺﾞｼｯｸM-PRO" panose="020F0600000000000000" pitchFamily="50" charset="-128"/>
                        </a:rPr>
                        <a:t>QC</a:t>
                      </a:r>
                      <a:r>
                        <a:rPr kumimoji="1" lang="ja-JP" alt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HG丸ｺﾞｼｯｸM-PRO" panose="020F0600000000000000" pitchFamily="50" charset="-128"/>
                        </a:rPr>
                        <a:t>ストーリー初級コース</a:t>
                      </a:r>
                    </a:p>
                  </a:txBody>
                  <a:tcPr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HG丸ｺﾞｼｯｸM-PRO" panose="020F0600000000000000" pitchFamily="50" charset="-128"/>
                        </a:rPr>
                        <a:t>品質管理の基本を学び、よく使うＱＣ手法の習得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HG丸ｺﾞｼｯｸM-PRO" panose="020F0600000000000000" pitchFamily="50" charset="-128"/>
                        </a:rPr>
                        <a:t>品質管理・ＱＣ７つ道具の概要を理解し、与えられたテーマから　パレート図と特性要因図を作成し対策案までまとめる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HG丸ｺﾞｼｯｸM-PRO" panose="020F0600000000000000" pitchFamily="50" charset="-128"/>
                        </a:rPr>
                        <a:t>新入社員の方、これから　小集団活動を始められる方、または始めて間もない方</a:t>
                      </a:r>
                      <a:r>
                        <a:rPr kumimoji="1" lang="ja-JP" alt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50" charset="-128"/>
                        </a:rPr>
                        <a:t> 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864096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HG丸ｺﾞｼｯｸM-PRO" panose="020F0600000000000000" pitchFamily="50" charset="-128"/>
                        </a:rPr>
                        <a:t>②問題解決型</a:t>
                      </a:r>
                      <a:r>
                        <a:rPr kumimoji="1" lang="en-US" altLang="ja-JP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HG丸ｺﾞｼｯｸM-PRO" panose="020F0600000000000000" pitchFamily="50" charset="-128"/>
                        </a:rPr>
                        <a:t>QC</a:t>
                      </a:r>
                      <a:r>
                        <a:rPr kumimoji="1" lang="ja-JP" alt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HG丸ｺﾞｼｯｸM-PRO" panose="020F0600000000000000" pitchFamily="50" charset="-128"/>
                        </a:rPr>
                        <a:t>ストーリー中級コース</a:t>
                      </a:r>
                    </a:p>
                  </a:txBody>
                  <a:tcPr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HG丸ｺﾞｼｯｸM-PRO" panose="020F0600000000000000" pitchFamily="50" charset="-128"/>
                        </a:rPr>
                        <a:t>チーム活動の運営を通じた問題解決力の習得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HG丸ｺﾞｼｯｸM-PRO" panose="020F0600000000000000" pitchFamily="50" charset="-128"/>
                        </a:rPr>
                        <a:t>ジグソーパズルを使い</a:t>
                      </a:r>
                      <a:r>
                        <a:rPr kumimoji="1" lang="en-US" altLang="ja-JP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HG丸ｺﾞｼｯｸM-PRO" panose="020F0600000000000000" pitchFamily="50" charset="-128"/>
                        </a:rPr>
                        <a:t>QC</a:t>
                      </a:r>
                      <a:r>
                        <a:rPr kumimoji="1" lang="ja-JP" alt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HG丸ｺﾞｼｯｸM-PRO" panose="020F0600000000000000" pitchFamily="50" charset="-128"/>
                        </a:rPr>
                        <a:t>的問題解決手順に沿って特性要因図の重要要因から検証を行い、真因に関して系統図を作成し対策の効果確認を行う実践型研修</a:t>
                      </a:r>
                      <a:endParaRPr kumimoji="1" lang="ja-JP" alt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HG丸ｺﾞｼｯｸM-PRO" panose="020F0600000000000000" pitchFamily="50" charset="-128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HG丸ｺﾞｼｯｸM-PRO" panose="020F0600000000000000" pitchFamily="50" charset="-128"/>
                        </a:rPr>
                        <a:t>現在ＱＣサークル活動を　しているメンバー、　　リーダーの方</a:t>
                      </a:r>
                      <a:r>
                        <a:rPr kumimoji="1" lang="ja-JP" alt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ea typeface="ＭＳ Ｐゴシック" panose="020B0600070205080204" pitchFamily="50" charset="-128"/>
                        </a:rPr>
                        <a:t> 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2442" name="Group 39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85396079"/>
              </p:ext>
            </p:extLst>
          </p:nvPr>
        </p:nvGraphicFramePr>
        <p:xfrm>
          <a:off x="282573" y="6568676"/>
          <a:ext cx="7051471" cy="3890592"/>
        </p:xfrm>
        <a:graphic>
          <a:graphicData uri="http://schemas.openxmlformats.org/drawingml/2006/table">
            <a:tbl>
              <a:tblPr/>
              <a:tblGrid>
                <a:gridCol w="852832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716867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4481772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</a:tblGrid>
              <a:tr h="68583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" pitchFamily="18" charset="0"/>
                          <a:ea typeface="HG丸ｺﾞｼｯｸM-PRO" pitchFamily="50" charset="-128"/>
                          <a:cs typeface="Times New Roman" pitchFamily="18" charset="0"/>
                        </a:rPr>
                        <a:t>定　員</a:t>
                      </a:r>
                      <a:endParaRPr kumimoji="1" lang="ja-JP" alt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HG丸ｺﾞｼｯｸM-PRO" pitchFamily="50" charset="-128"/>
                        <a:cs typeface="Times New Roman" pitchFamily="18" charset="0"/>
                      </a:endParaRPr>
                    </a:p>
                  </a:txBody>
                  <a:tcPr marT="45724" marB="45724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" pitchFamily="18" charset="0"/>
                          <a:ea typeface="HG丸ｺﾞｼｯｸM-PRO" pitchFamily="50" charset="-128"/>
                          <a:cs typeface="Times New Roman" pitchFamily="18" charset="0"/>
                        </a:rPr>
                        <a:t>①コース</a:t>
                      </a:r>
                      <a:r>
                        <a:rPr kumimoji="1" lang="ja-JP" altLang="en-US" sz="13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" pitchFamily="18" charset="0"/>
                          <a:ea typeface="HG丸ｺﾞｼｯｸM-PRO" pitchFamily="50" charset="-128"/>
                          <a:cs typeface="Times New Roman" pitchFamily="18" charset="0"/>
                        </a:rPr>
                        <a:t>：６０名</a:t>
                      </a:r>
                      <a:endParaRPr kumimoji="1" lang="ja-JP" altLang="en-US" sz="13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HG丸ｺﾞｼｯｸM-PRO" pitchFamily="50" charset="-128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" pitchFamily="18" charset="0"/>
                          <a:ea typeface="HG丸ｺﾞｼｯｸM-PRO" pitchFamily="50" charset="-128"/>
                          <a:cs typeface="Times New Roman" pitchFamily="18" charset="0"/>
                        </a:rPr>
                        <a:t>②コース：４０名</a:t>
                      </a:r>
                      <a:endParaRPr kumimoji="1" lang="ja-JP" altLang="en-US" sz="13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HG丸ｺﾞｼｯｸM-PRO" pitchFamily="50" charset="-128"/>
                        <a:cs typeface="Times New Roman" pitchFamily="18" charset="0"/>
                      </a:endParaRPr>
                    </a:p>
                  </a:txBody>
                  <a:tcPr marT="45724" marB="45724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" pitchFamily="18" charset="0"/>
                          <a:ea typeface="HG丸ｺﾞｼｯｸM-PRO" pitchFamily="50" charset="-128"/>
                          <a:cs typeface="Times New Roman" pitchFamily="18" charset="0"/>
                        </a:rPr>
                        <a:t>定員になり次第、締め切らせていただきますので、</a:t>
                      </a:r>
                      <a:endParaRPr kumimoji="1" lang="ja-JP" altLang="en-US" sz="13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HG丸ｺﾞｼｯｸM-PRO" pitchFamily="50" charset="-128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" pitchFamily="18" charset="0"/>
                          <a:ea typeface="HG丸ｺﾞｼｯｸM-PRO" pitchFamily="50" charset="-128"/>
                          <a:cs typeface="Times New Roman" pitchFamily="18" charset="0"/>
                        </a:rPr>
                        <a:t>お早めにお申込みください。</a:t>
                      </a:r>
                      <a:endParaRPr kumimoji="1" lang="en-US" altLang="ja-JP" sz="13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entury" pitchFamily="18" charset="0"/>
                        <a:ea typeface="HG丸ｺﾞｼｯｸM-PRO" pitchFamily="50" charset="-128"/>
                        <a:cs typeface="Times New Roman" pitchFamily="18" charset="0"/>
                      </a:endParaRPr>
                    </a:p>
                  </a:txBody>
                  <a:tcPr marT="45724" marB="45724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48770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" pitchFamily="18" charset="0"/>
                          <a:ea typeface="HG丸ｺﾞｼｯｸM-PRO" pitchFamily="50" charset="-128"/>
                          <a:cs typeface="Times New Roman" pitchFamily="18" charset="0"/>
                        </a:rPr>
                        <a:t>参加費</a:t>
                      </a:r>
                      <a:endParaRPr kumimoji="1" lang="ja-JP" alt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HG丸ｺﾞｼｯｸM-PRO" pitchFamily="50" charset="-128"/>
                        <a:cs typeface="Times New Roman" pitchFamily="18" charset="0"/>
                      </a:endParaRPr>
                    </a:p>
                  </a:txBody>
                  <a:tcPr marT="45724" marB="45724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Times New Roman" pitchFamily="18" charset="0"/>
                        </a:rPr>
                        <a:t>会員会社・幹事会社：</a:t>
                      </a:r>
                      <a:r>
                        <a:rPr kumimoji="1" lang="en-US" altLang="ja-JP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Times New Roman" pitchFamily="18" charset="0"/>
                        </a:rPr>
                        <a:t>8,000</a:t>
                      </a:r>
                      <a:r>
                        <a:rPr kumimoji="1" lang="ja-JP" altLang="en-US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Times New Roman" pitchFamily="18" charset="0"/>
                        </a:rPr>
                        <a:t>円　　一般会社：</a:t>
                      </a:r>
                      <a:r>
                        <a:rPr kumimoji="1" lang="en-US" altLang="ja-JP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Times New Roman" pitchFamily="18" charset="0"/>
                        </a:rPr>
                        <a:t>10,000</a:t>
                      </a:r>
                      <a:r>
                        <a:rPr kumimoji="1" lang="ja-JP" altLang="en-US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Times New Roman" pitchFamily="18" charset="0"/>
                        </a:rPr>
                        <a:t>円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" pitchFamily="18" charset="0"/>
                          <a:ea typeface="HG丸ｺﾞｼｯｸM-PRO" pitchFamily="50" charset="-128"/>
                          <a:cs typeface="Times New Roman" pitchFamily="18" charset="0"/>
                        </a:rPr>
                        <a:t>　テキスト代・昼食弁当含む</a:t>
                      </a:r>
                      <a:r>
                        <a:rPr kumimoji="1" lang="ja-JP" alt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" pitchFamily="18" charset="0"/>
                          <a:ea typeface="HG丸ｺﾞｼｯｸM-PRO" pitchFamily="50" charset="-128"/>
                          <a:cs typeface="Times New Roman" pitchFamily="18" charset="0"/>
                        </a:rPr>
                        <a:t>（アレルギー対応食ではありません）</a:t>
                      </a:r>
                      <a:endParaRPr kumimoji="1" lang="en-US" altLang="ja-JP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HG丸ｺﾞｼｯｸM-PRO" pitchFamily="50" charset="-128"/>
                        <a:cs typeface="Times New Roman" pitchFamily="18" charset="0"/>
                      </a:endParaRPr>
                    </a:p>
                  </a:txBody>
                  <a:tcPr marT="45724" marB="45724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123511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" pitchFamily="18" charset="0"/>
                          <a:ea typeface="HG丸ｺﾞｼｯｸM-PRO" pitchFamily="50" charset="-128"/>
                          <a:cs typeface="Times New Roman" pitchFamily="18" charset="0"/>
                        </a:rPr>
                        <a:t>申 込 み</a:t>
                      </a:r>
                      <a:endParaRPr kumimoji="1" lang="ja-JP" alt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HG丸ｺﾞｼｯｸM-PRO" pitchFamily="50" charset="-128"/>
                        <a:cs typeface="Times New Roman" pitchFamily="18" charset="0"/>
                      </a:endParaRP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" pitchFamily="18" charset="0"/>
                          <a:ea typeface="HG丸ｺﾞｼｯｸM-PRO" pitchFamily="50" charset="-128"/>
                          <a:cs typeface="Times New Roman" pitchFamily="18" charset="0"/>
                        </a:rPr>
                        <a:t>締切り日</a:t>
                      </a:r>
                      <a:endParaRPr kumimoji="1" lang="ja-JP" alt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HG丸ｺﾞｼｯｸM-PRO" pitchFamily="50" charset="-128"/>
                        <a:cs typeface="Times New Roman" pitchFamily="18" charset="0"/>
                      </a:endParaRPr>
                    </a:p>
                  </a:txBody>
                  <a:tcPr marT="45724" marB="45724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300" b="1" i="0" u="sng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Times New Roman" pitchFamily="18" charset="0"/>
                        </a:rPr>
                        <a:t>2026</a:t>
                      </a:r>
                      <a:r>
                        <a:rPr kumimoji="1" lang="ja-JP" altLang="en-US" sz="1300" b="1" i="0" u="sng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Times New Roman" pitchFamily="18" charset="0"/>
                        </a:rPr>
                        <a:t>年</a:t>
                      </a:r>
                      <a:r>
                        <a:rPr kumimoji="1" lang="en-US" altLang="ja-JP" sz="1300" b="1" i="0" u="sng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Times New Roman" pitchFamily="18" charset="0"/>
                        </a:rPr>
                        <a:t>5</a:t>
                      </a:r>
                      <a:r>
                        <a:rPr kumimoji="1" lang="ja-JP" altLang="en-US" sz="1300" b="1" i="0" u="sng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Times New Roman" pitchFamily="18" charset="0"/>
                        </a:rPr>
                        <a:t>月</a:t>
                      </a:r>
                      <a:r>
                        <a:rPr kumimoji="1" lang="en-US" altLang="ja-JP" sz="1300" b="1" i="0" u="sng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Times New Roman" pitchFamily="18" charset="0"/>
                        </a:rPr>
                        <a:t>15</a:t>
                      </a:r>
                      <a:r>
                        <a:rPr kumimoji="1" lang="ja-JP" altLang="en-US" sz="1300" b="1" i="0" u="sng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Times New Roman" pitchFamily="18" charset="0"/>
                        </a:rPr>
                        <a:t>日</a:t>
                      </a:r>
                      <a:r>
                        <a:rPr kumimoji="1" lang="ja-JP" altLang="en-US" sz="1300" b="1" i="0" u="sng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Times New Roman" pitchFamily="18" charset="0"/>
                        </a:rPr>
                        <a:t>（金）</a:t>
                      </a:r>
                      <a:endParaRPr kumimoji="1" lang="ja-JP" altLang="en-US" sz="1300" b="0" i="0" u="sng" strike="noStrike" cap="none" normalizeH="0" baseline="0" dirty="0">
                        <a:ln>
                          <a:noFill/>
                        </a:ln>
                        <a:solidFill>
                          <a:srgbClr val="0000FF"/>
                        </a:solidFill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Times New Roman" pitchFamily="18" charset="0"/>
                        </a:rPr>
                        <a:t>申込用紙に必要事項をご記入の上、</a:t>
                      </a:r>
                      <a:r>
                        <a:rPr kumimoji="1" lang="en-US" altLang="ja-JP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Times New Roman" pitchFamily="18" charset="0"/>
                        </a:rPr>
                        <a:t>FAX</a:t>
                      </a:r>
                      <a:r>
                        <a:rPr kumimoji="1" lang="ja-JP" altLang="en-US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Times New Roman" pitchFamily="18" charset="0"/>
                        </a:rPr>
                        <a:t>またはメールにてお申込みください。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Times New Roman" pitchFamily="18" charset="0"/>
                        </a:rPr>
                        <a:t>　</a:t>
                      </a:r>
                      <a:r>
                        <a:rPr kumimoji="1" lang="ja-JP" altLang="en-US" sz="13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Times New Roman" pitchFamily="18" charset="0"/>
                        </a:rPr>
                        <a:t>参加費は、</a:t>
                      </a:r>
                      <a:r>
                        <a:rPr kumimoji="1" lang="ja-JP" altLang="en-US" sz="13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Times New Roman" pitchFamily="18" charset="0"/>
                        </a:rPr>
                        <a:t>５月</a:t>
                      </a:r>
                      <a:r>
                        <a:rPr kumimoji="1" lang="en-US" altLang="ja-JP" sz="13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Times New Roman" pitchFamily="18" charset="0"/>
                        </a:rPr>
                        <a:t>29</a:t>
                      </a:r>
                      <a:r>
                        <a:rPr kumimoji="1" lang="ja-JP" altLang="en-US" sz="13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Times New Roman" pitchFamily="18" charset="0"/>
                        </a:rPr>
                        <a:t>日</a:t>
                      </a:r>
                      <a:r>
                        <a:rPr kumimoji="1" lang="ja-JP" altLang="en-US" sz="13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FF"/>
                          </a:solidFill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Times New Roman" pitchFamily="18" charset="0"/>
                        </a:rPr>
                        <a:t>（金）</a:t>
                      </a:r>
                      <a:r>
                        <a:rPr kumimoji="1" lang="ja-JP" altLang="en-US" sz="13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Times New Roman" pitchFamily="18" charset="0"/>
                        </a:rPr>
                        <a:t>までに下記指定口座にお振込みください。</a:t>
                      </a:r>
                      <a:endParaRPr kumimoji="1" lang="ja-JP" altLang="en-US" sz="13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3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Times New Roman" pitchFamily="18" charset="0"/>
                        </a:rPr>
                        <a:t>　（申し訳ありませんが、振込み手数料は貴社にてご負担をお願い致します。）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Times New Roman" pitchFamily="18" charset="0"/>
                        </a:rPr>
                        <a:t>※</a:t>
                      </a:r>
                      <a:r>
                        <a:rPr kumimoji="1" lang="ja-JP" alt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Times New Roman" pitchFamily="18" charset="0"/>
                        </a:rPr>
                        <a:t>申込み後の取り消しはお受けできません。研修会に参加できない場合でも参加</a:t>
                      </a:r>
                      <a:endParaRPr kumimoji="1" lang="en-US" altLang="ja-JP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Times New Roman" pitchFamily="18" charset="0"/>
                        </a:rPr>
                        <a:t>　費は返却しませんので、ご了承ください。</a:t>
                      </a:r>
                    </a:p>
                  </a:txBody>
                  <a:tcPr marT="45724" marB="457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71326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" pitchFamily="18" charset="0"/>
                          <a:ea typeface="HG丸ｺﾞｼｯｸM-PRO" pitchFamily="50" charset="-128"/>
                          <a:cs typeface="Times New Roman" pitchFamily="18" charset="0"/>
                        </a:rPr>
                        <a:t>申込み先</a:t>
                      </a:r>
                      <a:endParaRPr kumimoji="1" lang="ja-JP" alt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HG丸ｺﾞｼｯｸM-PRO" pitchFamily="50" charset="-128"/>
                        <a:cs typeface="Times New Roman" pitchFamily="18" charset="0"/>
                      </a:endParaRPr>
                    </a:p>
                  </a:txBody>
                  <a:tcPr marT="45724" marB="4572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394200" algn="l"/>
                        </a:tabLst>
                      </a:pPr>
                      <a:r>
                        <a:rPr kumimoji="0" lang="en-US" altLang="ja-JP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G丸ｺﾞｼｯｸM-PRO" pitchFamily="50" charset="-128"/>
                          <a:ea typeface="HG丸ｺﾞｼｯｸM-PRO" pitchFamily="50" charset="-128"/>
                        </a:rPr>
                        <a:t>〒</a:t>
                      </a:r>
                      <a:r>
                        <a:rPr kumimoji="0" lang="en-US" altLang="ja-JP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G丸ｺﾞｼｯｸM-PRO" pitchFamily="50" charset="-128"/>
                          <a:ea typeface="HG丸ｺﾞｼｯｸM-PRO" pitchFamily="50" charset="-128"/>
                        </a:rPr>
                        <a:t>910</a:t>
                      </a:r>
                      <a:r>
                        <a:rPr kumimoji="0" lang="ja-JP" alt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G丸ｺﾞｼｯｸM-PRO" pitchFamily="50" charset="-128"/>
                          <a:ea typeface="HG丸ｺﾞｼｯｸM-PRO" pitchFamily="50" charset="-128"/>
                        </a:rPr>
                        <a:t>－</a:t>
                      </a:r>
                      <a:r>
                        <a:rPr kumimoji="0" lang="en-US" altLang="ja-JP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G丸ｺﾞｼｯｸM-PRO" pitchFamily="50" charset="-128"/>
                          <a:ea typeface="HG丸ｺﾞｼｯｸM-PRO" pitchFamily="50" charset="-128"/>
                        </a:rPr>
                        <a:t>0067</a:t>
                      </a:r>
                      <a:r>
                        <a:rPr kumimoji="0" lang="ja-JP" alt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G丸ｺﾞｼｯｸM-PRO" pitchFamily="50" charset="-128"/>
                          <a:ea typeface="HG丸ｺﾞｼｯｸM-PRO" pitchFamily="50" charset="-128"/>
                        </a:rPr>
                        <a:t>　</a:t>
                      </a:r>
                      <a:r>
                        <a:rPr kumimoji="0" lang="zh-TW" alt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G丸ｺﾞｼｯｸM-PRO" pitchFamily="50" charset="-128"/>
                          <a:ea typeface="HG丸ｺﾞｼｯｸM-PRO" pitchFamily="50" charset="-128"/>
                        </a:rPr>
                        <a:t>福井県</a:t>
                      </a:r>
                      <a:r>
                        <a:rPr kumimoji="0" lang="ja-JP" alt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G丸ｺﾞｼｯｸM-PRO" pitchFamily="50" charset="-128"/>
                          <a:ea typeface="HG丸ｺﾞｼｯｸM-PRO" pitchFamily="50" charset="-128"/>
                        </a:rPr>
                        <a:t>福井</a:t>
                      </a:r>
                      <a:r>
                        <a:rPr kumimoji="0" lang="zh-TW" alt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G丸ｺﾞｼｯｸM-PRO" pitchFamily="50" charset="-128"/>
                          <a:ea typeface="HG丸ｺﾞｼｯｸM-PRO" pitchFamily="50" charset="-128"/>
                        </a:rPr>
                        <a:t>市</a:t>
                      </a:r>
                      <a:r>
                        <a:rPr kumimoji="0" lang="ja-JP" alt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G丸ｺﾞｼｯｸM-PRO" pitchFamily="50" charset="-128"/>
                          <a:ea typeface="HG丸ｺﾞｼｯｸM-PRO" pitchFamily="50" charset="-128"/>
                        </a:rPr>
                        <a:t>新田塚</a:t>
                      </a:r>
                      <a:r>
                        <a:rPr kumimoji="0" lang="en-US" altLang="ja-JP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G丸ｺﾞｼｯｸM-PRO" pitchFamily="50" charset="-128"/>
                          <a:ea typeface="HG丸ｺﾞｼｯｸM-PRO" pitchFamily="50" charset="-128"/>
                        </a:rPr>
                        <a:t>1-60</a:t>
                      </a:r>
                      <a:r>
                        <a:rPr kumimoji="0" lang="ja-JP" alt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G丸ｺﾞｼｯｸM-PRO" pitchFamily="50" charset="-128"/>
                          <a:ea typeface="HG丸ｺﾞｼｯｸM-PRO" pitchFamily="50" charset="-128"/>
                        </a:rPr>
                        <a:t>ｰ</a:t>
                      </a:r>
                      <a:r>
                        <a:rPr kumimoji="0" lang="en-US" altLang="ja-JP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G丸ｺﾞｼｯｸM-PRO" pitchFamily="50" charset="-128"/>
                          <a:ea typeface="HG丸ｺﾞｼｯｸM-PRO" pitchFamily="50" charset="-128"/>
                        </a:rPr>
                        <a:t>1</a:t>
                      </a:r>
                      <a:r>
                        <a:rPr kumimoji="0" lang="zh-TW" alt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G丸ｺﾞｼｯｸM-PRO" pitchFamily="50" charset="-128"/>
                          <a:ea typeface="HG丸ｺﾞｼｯｸM-PRO" pitchFamily="50" charset="-128"/>
                        </a:rPr>
                        <a:t> </a:t>
                      </a:r>
                      <a:r>
                        <a:rPr kumimoji="0" lang="zh-TW" alt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G丸ｺﾞｼｯｸM-PRO" pitchFamily="50" charset="-128"/>
                          <a:ea typeface="HG丸ｺﾞｼｯｸM-PRO" pitchFamily="50" charset="-128"/>
                        </a:rPr>
                        <a:t> </a:t>
                      </a:r>
                      <a:r>
                        <a:rPr kumimoji="0" lang="en-US" altLang="ja-JP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G丸ｺﾞｼｯｸM-PRO" pitchFamily="50" charset="-128"/>
                          <a:ea typeface="HG丸ｺﾞｼｯｸM-PRO" pitchFamily="50" charset="-128"/>
                        </a:rPr>
                        <a:t>Tel</a:t>
                      </a:r>
                      <a:r>
                        <a:rPr kumimoji="0" lang="ja-JP" alt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G丸ｺﾞｼｯｸM-PRO" pitchFamily="50" charset="-128"/>
                          <a:ea typeface="HG丸ｺﾞｼｯｸM-PRO" pitchFamily="50" charset="-128"/>
                        </a:rPr>
                        <a:t>：</a:t>
                      </a:r>
                      <a:r>
                        <a:rPr kumimoji="0" lang="en-US" altLang="ja-JP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G丸ｺﾞｼｯｸM-PRO" pitchFamily="50" charset="-128"/>
                          <a:ea typeface="HG丸ｺﾞｼｯｸM-PRO" pitchFamily="50" charset="-128"/>
                        </a:rPr>
                        <a:t>0776-23-5208</a:t>
                      </a:r>
                      <a:endParaRPr kumimoji="0" lang="en-US" altLang="ja-JP" sz="12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394200" algn="l"/>
                        </a:tabLst>
                      </a:pPr>
                      <a:r>
                        <a:rPr kumimoji="0" lang="ja-JP" alt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G丸ｺﾞｼｯｸM-PRO" pitchFamily="50" charset="-128"/>
                          <a:ea typeface="HG丸ｺﾞｼｯｸM-PRO" pitchFamily="50" charset="-128"/>
                        </a:rPr>
                        <a:t>　　</a:t>
                      </a:r>
                      <a:r>
                        <a:rPr kumimoji="0" lang="ja-JP" alt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G丸ｺﾞｼｯｸM-PRO" pitchFamily="50" charset="-128"/>
                          <a:ea typeface="HG丸ｺﾞｼｯｸM-PRO" pitchFamily="50" charset="-128"/>
                        </a:rPr>
                        <a:t>セーレン㈱</a:t>
                      </a:r>
                      <a:r>
                        <a:rPr kumimoji="0" lang="ja-JP" alt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G丸ｺﾞｼｯｸM-PRO" pitchFamily="50" charset="-128"/>
                          <a:ea typeface="HG丸ｺﾞｼｯｸM-PRO" pitchFamily="50" charset="-128"/>
                        </a:rPr>
                        <a:t>　</a:t>
                      </a:r>
                      <a:r>
                        <a:rPr kumimoji="0" lang="ja-JP" alt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G丸ｺﾞｼｯｸM-PRO" pitchFamily="50" charset="-128"/>
                          <a:ea typeface="HG丸ｺﾞｼｯｸM-PRO" pitchFamily="50" charset="-128"/>
                        </a:rPr>
                        <a:t>第一品質保証部</a:t>
                      </a:r>
                      <a:r>
                        <a:rPr kumimoji="0" lang="ja-JP" alt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G丸ｺﾞｼｯｸM-PRO" pitchFamily="50" charset="-128"/>
                          <a:ea typeface="HG丸ｺﾞｼｯｸM-PRO" pitchFamily="50" charset="-128"/>
                        </a:rPr>
                        <a:t>　　担当</a:t>
                      </a:r>
                      <a:r>
                        <a:rPr kumimoji="0" lang="ja-JP" alt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G丸ｺﾞｼｯｸM-PRO" pitchFamily="50" charset="-128"/>
                          <a:ea typeface="HG丸ｺﾞｼｯｸM-PRO" pitchFamily="50" charset="-128"/>
                        </a:rPr>
                        <a:t>：小川浩一</a:t>
                      </a:r>
                      <a:endParaRPr kumimoji="0" lang="ja-JP" alt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>
                          <a:tab pos="4394200" algn="l"/>
                        </a:tabLst>
                      </a:pPr>
                      <a:r>
                        <a:rPr kumimoji="0" lang="ja-JP" alt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G丸ｺﾞｼｯｸM-PRO" pitchFamily="50" charset="-128"/>
                          <a:ea typeface="HG丸ｺﾞｼｯｸM-PRO" pitchFamily="50" charset="-128"/>
                        </a:rPr>
                        <a:t>　</a:t>
                      </a:r>
                      <a:r>
                        <a:rPr kumimoji="0" lang="en-US" altLang="ja-JP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G丸ｺﾞｼｯｸM-PRO" pitchFamily="50" charset="-128"/>
                          <a:ea typeface="HG丸ｺﾞｼｯｸM-PRO" pitchFamily="50" charset="-128"/>
                        </a:rPr>
                        <a:t>Fax</a:t>
                      </a:r>
                      <a:r>
                        <a:rPr kumimoji="0" lang="ja-JP" alt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G丸ｺﾞｼｯｸM-PRO" pitchFamily="50" charset="-128"/>
                          <a:ea typeface="HG丸ｺﾞｼｯｸM-PRO" pitchFamily="50" charset="-128"/>
                        </a:rPr>
                        <a:t>：</a:t>
                      </a:r>
                      <a:r>
                        <a:rPr kumimoji="0" lang="en-US" altLang="ja-JP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G丸ｺﾞｼｯｸM-PRO" pitchFamily="50" charset="-128"/>
                          <a:ea typeface="HG丸ｺﾞｼｯｸM-PRO" pitchFamily="50" charset="-128"/>
                        </a:rPr>
                        <a:t>0776-23-5308</a:t>
                      </a:r>
                      <a:r>
                        <a:rPr kumimoji="0" lang="ja-JP" alt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G丸ｺﾞｼｯｸM-PRO" pitchFamily="50" charset="-128"/>
                          <a:ea typeface="HG丸ｺﾞｼｯｸM-PRO" pitchFamily="50" charset="-128"/>
                        </a:rPr>
                        <a:t>　</a:t>
                      </a:r>
                      <a:r>
                        <a:rPr kumimoji="0" lang="en-US" altLang="ja-JP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G丸ｺﾞｼｯｸM-PRO" pitchFamily="50" charset="-128"/>
                          <a:ea typeface="HG丸ｺﾞｼｯｸM-PRO" pitchFamily="50" charset="-128"/>
                        </a:rPr>
                        <a:t>Mail</a:t>
                      </a:r>
                      <a:r>
                        <a:rPr kumimoji="0" lang="ja-JP" alt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G丸ｺﾞｼｯｸM-PRO" pitchFamily="50" charset="-128"/>
                          <a:ea typeface="HG丸ｺﾞｼｯｸM-PRO" pitchFamily="50" charset="-128"/>
                        </a:rPr>
                        <a:t>：</a:t>
                      </a:r>
                      <a:r>
                        <a:rPr kumimoji="0" lang="en-US" altLang="ja-JP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G丸ｺﾞｼｯｸM-PRO" pitchFamily="50" charset="-128"/>
                          <a:ea typeface="HG丸ｺﾞｼｯｸM-PRO" pitchFamily="50" charset="-128"/>
                          <a:hlinkClick r:id="rId3"/>
                        </a:rPr>
                        <a:t>kouichi.ogawa@seiren.com</a:t>
                      </a:r>
                      <a:endParaRPr kumimoji="0" lang="en-US" altLang="ja-JP" sz="12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</a:txBody>
                  <a:tcPr marT="45724" marB="457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75409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entury" pitchFamily="18" charset="0"/>
                          <a:ea typeface="HG丸ｺﾞｼｯｸM-PRO" pitchFamily="50" charset="-128"/>
                          <a:cs typeface="Times New Roman" pitchFamily="18" charset="0"/>
                        </a:rPr>
                        <a:t>振込み先</a:t>
                      </a:r>
                      <a:endParaRPr kumimoji="1" lang="ja-JP" alt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HG丸ｺﾞｼｯｸM-PRO" pitchFamily="50" charset="-128"/>
                        <a:cs typeface="Times New Roman" pitchFamily="18" charset="0"/>
                      </a:endParaRPr>
                    </a:p>
                  </a:txBody>
                  <a:tcPr marT="45724" marB="45724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G丸ｺﾞｼｯｸM-PRO" pitchFamily="50" charset="-128"/>
                          <a:ea typeface="HG丸ｺﾞｼｯｸM-PRO" pitchFamily="50" charset="-128"/>
                        </a:rPr>
                        <a:t>北陸銀行</a:t>
                      </a:r>
                      <a:r>
                        <a:rPr kumimoji="1" lang="ja-JP" alt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G丸ｺﾞｼｯｸM-PRO" pitchFamily="50" charset="-128"/>
                          <a:ea typeface="HG丸ｺﾞｼｯｸM-PRO" pitchFamily="50" charset="-128"/>
                        </a:rPr>
                        <a:t>　</a:t>
                      </a:r>
                      <a:r>
                        <a:rPr kumimoji="1" lang="ja-JP" alt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G丸ｺﾞｼｯｸM-PRO" pitchFamily="50" charset="-128"/>
                          <a:ea typeface="HG丸ｺﾞｼｯｸM-PRO" pitchFamily="50" charset="-128"/>
                        </a:rPr>
                        <a:t>二の宮支店</a:t>
                      </a:r>
                      <a:r>
                        <a:rPr kumimoji="1" lang="ja-JP" alt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G丸ｺﾞｼｯｸM-PRO" pitchFamily="50" charset="-128"/>
                          <a:ea typeface="HG丸ｺﾞｼｯｸM-PRO" pitchFamily="50" charset="-128"/>
                        </a:rPr>
                        <a:t>　</a:t>
                      </a:r>
                      <a:r>
                        <a:rPr kumimoji="1" lang="zh-TW" alt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G丸ｺﾞｼｯｸM-PRO" pitchFamily="50" charset="-128"/>
                          <a:ea typeface="HG丸ｺﾞｼｯｸM-PRO" pitchFamily="50" charset="-128"/>
                        </a:rPr>
                        <a:t>普通</a:t>
                      </a:r>
                      <a:r>
                        <a:rPr kumimoji="1" lang="ja-JP" alt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G丸ｺﾞｼｯｸM-PRO" pitchFamily="50" charset="-128"/>
                          <a:ea typeface="HG丸ｺﾞｼｯｸM-PRO" pitchFamily="50" charset="-128"/>
                        </a:rPr>
                        <a:t>預金　</a:t>
                      </a:r>
                      <a:r>
                        <a:rPr kumimoji="1" lang="en-US" altLang="ja-JP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G丸ｺﾞｼｯｸM-PRO" pitchFamily="50" charset="-128"/>
                          <a:ea typeface="HG丸ｺﾞｼｯｸM-PRO" pitchFamily="50" charset="-128"/>
                        </a:rPr>
                        <a:t>6075446</a:t>
                      </a:r>
                      <a:endParaRPr kumimoji="1" lang="ja-JP" alt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G丸ｺﾞｼｯｸM-PRO" pitchFamily="50" charset="-128"/>
                          <a:ea typeface="HG丸ｺﾞｼｯｸM-PRO" pitchFamily="50" charset="-128"/>
                        </a:rPr>
                        <a:t>ＱＣ</a:t>
                      </a:r>
                      <a:r>
                        <a:rPr kumimoji="1" lang="ja-JP" alt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G丸ｺﾞｼｯｸM-PRO" pitchFamily="50" charset="-128"/>
                          <a:ea typeface="HG丸ｺﾞｼｯｸM-PRO" pitchFamily="50" charset="-128"/>
                        </a:rPr>
                        <a:t>サークル福井地区第１ブロック　セーレン㈱</a:t>
                      </a:r>
                      <a:endParaRPr kumimoji="1" lang="zh-TW" altLang="ja-JP" sz="1200" b="0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G丸ｺﾞｼｯｸM-PRO" pitchFamily="50" charset="-128"/>
                          <a:ea typeface="HG丸ｺﾞｼｯｸM-PRO" pitchFamily="50" charset="-128"/>
                        </a:rPr>
                        <a:t>（</a:t>
                      </a:r>
                      <a:r>
                        <a:rPr kumimoji="1" lang="ja-JP" altLang="en-US" sz="12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G丸ｺﾞｼｯｸM-PRO" pitchFamily="50" charset="-128"/>
                          <a:ea typeface="HG丸ｺﾞｼｯｸM-PRO" pitchFamily="50" charset="-128"/>
                        </a:rPr>
                        <a:t>ｷｭｰｼｰ</a:t>
                      </a:r>
                      <a:r>
                        <a:rPr kumimoji="1" lang="ja-JP" alt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G丸ｺﾞｼｯｸM-PRO" pitchFamily="50" charset="-128"/>
                          <a:ea typeface="HG丸ｺﾞｼｯｸM-PRO" pitchFamily="50" charset="-128"/>
                        </a:rPr>
                        <a:t>ｻｰｸﾙﾌｸｲﾁｸﾀﾞｲｲﾁﾌﾞﾛｯｸｾｰﾚﾝ</a:t>
                      </a:r>
                      <a:r>
                        <a:rPr kumimoji="1" lang="en-US" altLang="ja-JP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G丸ｺﾞｼｯｸM-PRO" pitchFamily="50" charset="-128"/>
                          <a:ea typeface="HG丸ｺﾞｼｯｸM-PRO" pitchFamily="50" charset="-128"/>
                        </a:rPr>
                        <a:t>(</a:t>
                      </a:r>
                      <a:r>
                        <a:rPr kumimoji="1" lang="ja-JP" alt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G丸ｺﾞｼｯｸM-PRO" pitchFamily="50" charset="-128"/>
                          <a:ea typeface="HG丸ｺﾞｼｯｸM-PRO" pitchFamily="50" charset="-128"/>
                        </a:rPr>
                        <a:t>ｶ </a:t>
                      </a:r>
                      <a:r>
                        <a:rPr kumimoji="1" lang="ja-JP" alt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G丸ｺﾞｼｯｸM-PRO" pitchFamily="50" charset="-128"/>
                          <a:ea typeface="HG丸ｺﾞｼｯｸM-PRO" pitchFamily="50" charset="-128"/>
                        </a:rPr>
                        <a:t>）</a:t>
                      </a:r>
                    </a:p>
                  </a:txBody>
                  <a:tcPr marT="45724" marB="45724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2105" name="WordArt 311"/>
          <p:cNvSpPr>
            <a:spLocks noChangeArrowheads="1" noChangeShapeType="1" noTextEdit="1"/>
          </p:cNvSpPr>
          <p:nvPr/>
        </p:nvSpPr>
        <p:spPr bwMode="auto">
          <a:xfrm>
            <a:off x="252239" y="6277894"/>
            <a:ext cx="1296542" cy="220934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1400" kern="1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参加申込要領　</a:t>
            </a:r>
          </a:p>
        </p:txBody>
      </p:sp>
      <p:sp>
        <p:nvSpPr>
          <p:cNvPr id="2113" name="WordArt 65"/>
          <p:cNvSpPr>
            <a:spLocks noChangeArrowheads="1" noChangeShapeType="1" noTextEdit="1"/>
          </p:cNvSpPr>
          <p:nvPr/>
        </p:nvSpPr>
        <p:spPr bwMode="auto">
          <a:xfrm>
            <a:off x="1036638" y="306388"/>
            <a:ext cx="6200775" cy="2571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>
              <a:defRPr/>
            </a:pPr>
            <a:r>
              <a:rPr lang="ja-JP" altLang="en-US" sz="2000" kern="10" dirty="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00"/>
                </a:solidFill>
                <a:latin typeface="HGP創英角ﾎﾟｯﾌﾟ体"/>
                <a:ea typeface="HGP創英角ﾎﾟｯﾌﾟ体"/>
              </a:rPr>
              <a:t>基礎と実践で学び、</a:t>
            </a:r>
            <a:r>
              <a:rPr lang="en-US" altLang="ja-JP" sz="2000" kern="10" dirty="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00"/>
                </a:solidFill>
                <a:latin typeface="HGP創英角ﾎﾟｯﾌﾟ体"/>
                <a:ea typeface="HGP創英角ﾎﾟｯﾌﾟ体"/>
              </a:rPr>
              <a:t>QC</a:t>
            </a:r>
            <a:r>
              <a:rPr lang="ja-JP" altLang="en-US" sz="2000" kern="10" dirty="0">
                <a:ln w="9525">
                  <a:solidFill>
                    <a:schemeClr val="tx1"/>
                  </a:solidFill>
                  <a:round/>
                  <a:headEnd/>
                  <a:tailEnd/>
                </a:ln>
                <a:solidFill>
                  <a:srgbClr val="FFFF00"/>
                </a:solidFill>
                <a:latin typeface="HGP創英角ﾎﾟｯﾌﾟ体"/>
                <a:ea typeface="HGP創英角ﾎﾟｯﾌﾟ体"/>
              </a:rPr>
              <a:t>サークル活動のレベルをあげよう！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0231" y="234132"/>
            <a:ext cx="772632" cy="7726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494392" y="625237"/>
            <a:ext cx="926831" cy="8005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テキスト ボックス 5">
            <a:extLst>
              <a:ext uri="{FF2B5EF4-FFF2-40B4-BE49-F238E27FC236}">
                <a16:creationId xmlns="" xmlns:a16="http://schemas.microsoft.com/office/drawing/2014/main" id="{3DE02CEC-2C60-505B-A64F-6ED4261C1852}"/>
              </a:ext>
            </a:extLst>
          </p:cNvPr>
          <p:cNvSpPr txBox="1"/>
          <p:nvPr/>
        </p:nvSpPr>
        <p:spPr>
          <a:xfrm>
            <a:off x="280987" y="1211942"/>
            <a:ext cx="6595987" cy="101566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defRPr/>
            </a:pPr>
            <a:r>
              <a:rPr lang="ja-JP" altLang="en-US" sz="1200" kern="10" dirty="0">
                <a:ln w="9525">
                  <a:noFill/>
                  <a:round/>
                  <a:headEnd/>
                  <a:tailEnd/>
                </a:ln>
                <a:solidFill>
                  <a:srgbClr val="000000"/>
                </a:solidFill>
                <a:latin typeface="HG丸ｺﾞｼｯｸM-PRO"/>
                <a:ea typeface="HG丸ｺﾞｼｯｸM-PRO"/>
              </a:rPr>
              <a:t>●と　き：</a:t>
            </a:r>
            <a:r>
              <a:rPr lang="en-US" altLang="ja-JP" sz="1200" kern="10" dirty="0" smtClean="0">
                <a:ln w="9525">
                  <a:noFill/>
                  <a:round/>
                  <a:headEnd/>
                  <a:tailEnd/>
                </a:ln>
                <a:solidFill>
                  <a:srgbClr val="000000"/>
                </a:solidFill>
                <a:latin typeface="HG丸ｺﾞｼｯｸM-PRO"/>
                <a:ea typeface="HG丸ｺﾞｼｯｸM-PRO"/>
              </a:rPr>
              <a:t>2026</a:t>
            </a:r>
            <a:r>
              <a:rPr lang="ja-JP" altLang="en-US" sz="1200" kern="10" dirty="0" smtClean="0">
                <a:ln w="9525">
                  <a:noFill/>
                  <a:round/>
                  <a:headEnd/>
                  <a:tailEnd/>
                </a:ln>
                <a:solidFill>
                  <a:srgbClr val="000000"/>
                </a:solidFill>
                <a:latin typeface="HG丸ｺﾞｼｯｸM-PRO"/>
                <a:ea typeface="HG丸ｺﾞｼｯｸM-PRO"/>
              </a:rPr>
              <a:t>年</a:t>
            </a:r>
            <a:r>
              <a:rPr lang="en-US" altLang="ja-JP" sz="1200" kern="10" dirty="0">
                <a:ln w="9525">
                  <a:noFill/>
                  <a:round/>
                  <a:headEnd/>
                  <a:tailEnd/>
                </a:ln>
                <a:solidFill>
                  <a:srgbClr val="000000"/>
                </a:solidFill>
                <a:latin typeface="HG丸ｺﾞｼｯｸM-PRO"/>
                <a:ea typeface="HG丸ｺﾞｼｯｸM-PRO"/>
              </a:rPr>
              <a:t>6</a:t>
            </a:r>
            <a:r>
              <a:rPr lang="ja-JP" altLang="en-US" sz="1200" kern="10" dirty="0" smtClean="0">
                <a:ln w="9525">
                  <a:noFill/>
                  <a:round/>
                  <a:headEnd/>
                  <a:tailEnd/>
                </a:ln>
                <a:solidFill>
                  <a:srgbClr val="000000"/>
                </a:solidFill>
                <a:latin typeface="HG丸ｺﾞｼｯｸM-PRO"/>
                <a:ea typeface="HG丸ｺﾞｼｯｸM-PRO"/>
              </a:rPr>
              <a:t>月</a:t>
            </a:r>
            <a:r>
              <a:rPr lang="en-US" altLang="ja-JP" sz="1200" kern="10" dirty="0">
                <a:ln w="9525">
                  <a:noFill/>
                  <a:round/>
                  <a:headEnd/>
                  <a:tailEnd/>
                </a:ln>
                <a:solidFill>
                  <a:srgbClr val="000000"/>
                </a:solidFill>
                <a:latin typeface="HG丸ｺﾞｼｯｸM-PRO"/>
                <a:ea typeface="HG丸ｺﾞｼｯｸM-PRO"/>
              </a:rPr>
              <a:t>5</a:t>
            </a:r>
            <a:r>
              <a:rPr lang="ja-JP" altLang="en-US" sz="1200" kern="10" dirty="0" smtClean="0">
                <a:ln w="9525">
                  <a:noFill/>
                  <a:round/>
                  <a:headEnd/>
                  <a:tailEnd/>
                </a:ln>
                <a:solidFill>
                  <a:srgbClr val="000000"/>
                </a:solidFill>
                <a:latin typeface="HG丸ｺﾞｼｯｸM-PRO"/>
                <a:ea typeface="HG丸ｺﾞｼｯｸM-PRO"/>
              </a:rPr>
              <a:t>日</a:t>
            </a:r>
            <a:r>
              <a:rPr lang="ja-JP" altLang="en-US" sz="1200" kern="10" dirty="0">
                <a:ln w="9525">
                  <a:noFill/>
                  <a:round/>
                  <a:headEnd/>
                  <a:tailEnd/>
                </a:ln>
                <a:solidFill>
                  <a:srgbClr val="000000"/>
                </a:solidFill>
                <a:latin typeface="HG丸ｺﾞｼｯｸM-PRO"/>
                <a:ea typeface="HG丸ｺﾞｼｯｸM-PRO"/>
              </a:rPr>
              <a:t>（金）</a:t>
            </a:r>
            <a:r>
              <a:rPr lang="en-US" altLang="ja-JP" sz="1200" kern="10" dirty="0">
                <a:ln w="9525">
                  <a:noFill/>
                  <a:round/>
                  <a:headEnd/>
                  <a:tailEnd/>
                </a:ln>
                <a:solidFill>
                  <a:srgbClr val="000000"/>
                </a:solidFill>
                <a:latin typeface="HG丸ｺﾞｼｯｸM-PRO"/>
                <a:ea typeface="HG丸ｺﾞｼｯｸM-PRO"/>
              </a:rPr>
              <a:t> 9:</a:t>
            </a:r>
            <a:r>
              <a:rPr lang="ja-JP" altLang="en-US" sz="1200" kern="10" dirty="0">
                <a:ln w="9525">
                  <a:noFill/>
                  <a:round/>
                  <a:headEnd/>
                  <a:tailEnd/>
                </a:ln>
                <a:solidFill>
                  <a:srgbClr val="000000"/>
                </a:solidFill>
                <a:latin typeface="HG丸ｺﾞｼｯｸM-PRO"/>
                <a:ea typeface="HG丸ｺﾞｼｯｸM-PRO"/>
              </a:rPr>
              <a:t>０</a:t>
            </a:r>
            <a:r>
              <a:rPr lang="en-US" altLang="ja-JP" sz="1200" kern="10" dirty="0">
                <a:ln w="9525">
                  <a:noFill/>
                  <a:round/>
                  <a:headEnd/>
                  <a:tailEnd/>
                </a:ln>
                <a:solidFill>
                  <a:srgbClr val="000000"/>
                </a:solidFill>
                <a:latin typeface="HG丸ｺﾞｼｯｸM-PRO"/>
                <a:ea typeface="HG丸ｺﾞｼｯｸM-PRO"/>
              </a:rPr>
              <a:t>0</a:t>
            </a:r>
            <a:r>
              <a:rPr lang="ja-JP" altLang="en-US" sz="1200" kern="10" dirty="0">
                <a:ln w="9525">
                  <a:noFill/>
                  <a:round/>
                  <a:headEnd/>
                  <a:tailEnd/>
                </a:ln>
                <a:solidFill>
                  <a:srgbClr val="000000"/>
                </a:solidFill>
                <a:latin typeface="HG丸ｺﾞｼｯｸM-PRO"/>
                <a:ea typeface="HG丸ｺﾞｼｯｸM-PRO"/>
              </a:rPr>
              <a:t>～</a:t>
            </a:r>
            <a:r>
              <a:rPr lang="en-US" altLang="ja-JP" sz="1200" kern="10" dirty="0">
                <a:ln w="9525">
                  <a:noFill/>
                  <a:round/>
                  <a:headEnd/>
                  <a:tailEnd/>
                </a:ln>
                <a:solidFill>
                  <a:srgbClr val="000000"/>
                </a:solidFill>
                <a:latin typeface="HG丸ｺﾞｼｯｸM-PRO"/>
                <a:ea typeface="HG丸ｺﾞｼｯｸM-PRO"/>
              </a:rPr>
              <a:t>17:00</a:t>
            </a:r>
            <a:r>
              <a:rPr lang="ja-JP" altLang="en-US" sz="1200" kern="10" dirty="0">
                <a:ln w="9525">
                  <a:noFill/>
                  <a:round/>
                  <a:headEnd/>
                  <a:tailEnd/>
                </a:ln>
                <a:solidFill>
                  <a:srgbClr val="000000"/>
                </a:solidFill>
                <a:latin typeface="HG丸ｺﾞｼｯｸM-PRO"/>
                <a:ea typeface="HG丸ｺﾞｼｯｸM-PRO"/>
              </a:rPr>
              <a:t>（</a:t>
            </a:r>
            <a:r>
              <a:rPr lang="en-US" altLang="ja-JP" sz="1200" kern="10" dirty="0">
                <a:ln w="9525">
                  <a:noFill/>
                  <a:round/>
                  <a:headEnd/>
                  <a:tailEnd/>
                </a:ln>
                <a:solidFill>
                  <a:srgbClr val="000000"/>
                </a:solidFill>
                <a:latin typeface="HG丸ｺﾞｼｯｸM-PRO"/>
                <a:ea typeface="HG丸ｺﾞｼｯｸM-PRO"/>
              </a:rPr>
              <a:t>1</a:t>
            </a:r>
            <a:r>
              <a:rPr lang="ja-JP" altLang="en-US" sz="1200" kern="10" dirty="0">
                <a:ln w="9525">
                  <a:noFill/>
                  <a:round/>
                  <a:headEnd/>
                  <a:tailEnd/>
                </a:ln>
                <a:solidFill>
                  <a:srgbClr val="000000"/>
                </a:solidFill>
                <a:latin typeface="HG丸ｺﾞｼｯｸM-PRO"/>
                <a:ea typeface="HG丸ｺﾞｼｯｸM-PRO"/>
              </a:rPr>
              <a:t>日研修）</a:t>
            </a:r>
          </a:p>
          <a:p>
            <a:pPr>
              <a:defRPr/>
            </a:pPr>
            <a:r>
              <a:rPr lang="ja-JP" altLang="en-US" sz="1200" kern="10" dirty="0">
                <a:ln w="9525">
                  <a:noFill/>
                  <a:round/>
                  <a:headEnd/>
                  <a:tailEnd/>
                </a:ln>
                <a:solidFill>
                  <a:srgbClr val="000000"/>
                </a:solidFill>
                <a:latin typeface="HG丸ｺﾞｼｯｸM-PRO"/>
                <a:ea typeface="HG丸ｺﾞｼｯｸM-PRO"/>
              </a:rPr>
              <a:t>●ところ：福井市きらら館　　</a:t>
            </a:r>
          </a:p>
          <a:p>
            <a:pPr>
              <a:defRPr/>
            </a:pPr>
            <a:r>
              <a:rPr lang="ja-JP" altLang="en-US" sz="1200" kern="10" dirty="0">
                <a:ln w="9525">
                  <a:noFill/>
                  <a:round/>
                  <a:headEnd/>
                  <a:tailEnd/>
                </a:ln>
                <a:solidFill>
                  <a:srgbClr val="000000"/>
                </a:solidFill>
                <a:latin typeface="HG丸ｺﾞｼｯｸM-PRO"/>
                <a:ea typeface="HG丸ｺﾞｼｯｸM-PRO"/>
              </a:rPr>
              <a:t>　　　　　〒</a:t>
            </a:r>
            <a:r>
              <a:rPr lang="en-US" altLang="ja-JP" sz="1200" kern="10" dirty="0">
                <a:ln w="9525">
                  <a:noFill/>
                  <a:round/>
                  <a:headEnd/>
                  <a:tailEnd/>
                </a:ln>
                <a:solidFill>
                  <a:srgbClr val="000000"/>
                </a:solidFill>
                <a:latin typeface="HG丸ｺﾞｼｯｸM-PRO"/>
                <a:ea typeface="HG丸ｺﾞｼｯｸM-PRO"/>
              </a:rPr>
              <a:t>910-3622</a:t>
            </a:r>
            <a:r>
              <a:rPr lang="ja-JP" altLang="en-US" sz="1200" kern="10" dirty="0">
                <a:ln w="9525">
                  <a:noFill/>
                  <a:round/>
                  <a:headEnd/>
                  <a:tailEnd/>
                </a:ln>
                <a:solidFill>
                  <a:srgbClr val="000000"/>
                </a:solidFill>
                <a:latin typeface="HG丸ｺﾞｼｯｸM-PRO"/>
                <a:ea typeface="HG丸ｺﾞｼｯｸM-PRO"/>
              </a:rPr>
              <a:t>　福井県福井市風巻町</a:t>
            </a:r>
            <a:r>
              <a:rPr lang="en-US" altLang="ja-JP" sz="1200" kern="10" dirty="0">
                <a:ln w="9525">
                  <a:noFill/>
                  <a:round/>
                  <a:headEnd/>
                  <a:tailEnd/>
                </a:ln>
                <a:solidFill>
                  <a:srgbClr val="000000"/>
                </a:solidFill>
                <a:latin typeface="HG丸ｺﾞｼｯｸM-PRO"/>
                <a:ea typeface="HG丸ｺﾞｼｯｸM-PRO"/>
              </a:rPr>
              <a:t>20-17 </a:t>
            </a:r>
            <a:r>
              <a:rPr lang="ja-JP" altLang="en-US" sz="1200" kern="10" dirty="0">
                <a:ln w="9525">
                  <a:noFill/>
                  <a:round/>
                  <a:headEnd/>
                  <a:tailEnd/>
                </a:ln>
                <a:solidFill>
                  <a:srgbClr val="000000"/>
                </a:solidFill>
                <a:latin typeface="HG丸ｺﾞｼｯｸM-PRO"/>
                <a:ea typeface="HG丸ｺﾞｼｯｸM-PRO"/>
              </a:rPr>
              <a:t>　</a:t>
            </a:r>
            <a:r>
              <a:rPr lang="en-US" altLang="ja-JP" sz="1200" kern="10" dirty="0">
                <a:ln w="9525">
                  <a:noFill/>
                  <a:round/>
                  <a:headEnd/>
                  <a:tailEnd/>
                </a:ln>
                <a:solidFill>
                  <a:srgbClr val="000000"/>
                </a:solidFill>
                <a:latin typeface="HG丸ｺﾞｼｯｸM-PRO"/>
                <a:ea typeface="HG丸ｺﾞｼｯｸM-PRO"/>
              </a:rPr>
              <a:t>Tel</a:t>
            </a:r>
            <a:r>
              <a:rPr lang="ja-JP" altLang="en-US" sz="1200" kern="10" dirty="0">
                <a:ln w="9525">
                  <a:noFill/>
                  <a:round/>
                  <a:headEnd/>
                  <a:tailEnd/>
                </a:ln>
                <a:solidFill>
                  <a:srgbClr val="000000"/>
                </a:solidFill>
                <a:latin typeface="HG丸ｺﾞｼｯｸM-PRO"/>
                <a:ea typeface="HG丸ｺﾞｼｯｸM-PRO"/>
              </a:rPr>
              <a:t> </a:t>
            </a:r>
            <a:r>
              <a:rPr lang="en-US" altLang="ja-JP" sz="1200" kern="10" dirty="0">
                <a:ln w="9525">
                  <a:noFill/>
                  <a:round/>
                  <a:headEnd/>
                  <a:tailEnd/>
                </a:ln>
                <a:solidFill>
                  <a:srgbClr val="000000"/>
                </a:solidFill>
                <a:latin typeface="HG丸ｺﾞｼｯｸM-PRO"/>
                <a:ea typeface="HG丸ｺﾞｼｯｸM-PRO"/>
              </a:rPr>
              <a:t>:0776-98-3700</a:t>
            </a:r>
          </a:p>
          <a:p>
            <a:pPr>
              <a:defRPr/>
            </a:pPr>
            <a:r>
              <a:rPr lang="en-US" altLang="ja-JP" sz="1200" kern="10" dirty="0">
                <a:ln w="9525">
                  <a:noFill/>
                  <a:round/>
                  <a:headEnd/>
                  <a:tailEnd/>
                </a:ln>
                <a:solidFill>
                  <a:srgbClr val="000000"/>
                </a:solidFill>
                <a:latin typeface="HG丸ｺﾞｼｯｸM-PRO"/>
                <a:ea typeface="HG丸ｺﾞｼｯｸM-PRO"/>
              </a:rPr>
              <a:t>●</a:t>
            </a:r>
            <a:r>
              <a:rPr lang="ja-JP" altLang="en-US" sz="1200" kern="10" dirty="0">
                <a:ln w="9525">
                  <a:noFill/>
                  <a:round/>
                  <a:headEnd/>
                  <a:tailEnd/>
                </a:ln>
                <a:solidFill>
                  <a:srgbClr val="000000"/>
                </a:solidFill>
                <a:latin typeface="HG丸ｺﾞｼｯｸM-PRO"/>
                <a:ea typeface="HG丸ｺﾞｼｯｸM-PRO"/>
              </a:rPr>
              <a:t>主　催：</a:t>
            </a:r>
            <a:r>
              <a:rPr lang="en-US" altLang="ja-JP" sz="1200" kern="10" dirty="0">
                <a:ln w="9525">
                  <a:noFill/>
                  <a:round/>
                  <a:headEnd/>
                  <a:tailEnd/>
                </a:ln>
                <a:solidFill>
                  <a:srgbClr val="000000"/>
                </a:solidFill>
                <a:latin typeface="HG丸ｺﾞｼｯｸM-PRO"/>
                <a:ea typeface="HG丸ｺﾞｼｯｸM-PRO"/>
              </a:rPr>
              <a:t>QC</a:t>
            </a:r>
            <a:r>
              <a:rPr lang="ja-JP" altLang="en-US" sz="1200" kern="10" dirty="0">
                <a:ln w="9525">
                  <a:noFill/>
                  <a:round/>
                  <a:headEnd/>
                  <a:tailEnd/>
                </a:ln>
                <a:solidFill>
                  <a:srgbClr val="000000"/>
                </a:solidFill>
                <a:latin typeface="HG丸ｺﾞｼｯｸM-PRO"/>
                <a:ea typeface="HG丸ｺﾞｼｯｸM-PRO"/>
              </a:rPr>
              <a:t>サークル北陸支部 福井地区　　　　</a:t>
            </a:r>
          </a:p>
          <a:p>
            <a:pPr>
              <a:defRPr/>
            </a:pPr>
            <a:r>
              <a:rPr lang="ja-JP" altLang="en-US" sz="1200" kern="10" dirty="0">
                <a:ln w="9525">
                  <a:noFill/>
                  <a:round/>
                  <a:headEnd/>
                  <a:tailEnd/>
                </a:ln>
                <a:solidFill>
                  <a:srgbClr val="000000"/>
                </a:solidFill>
                <a:latin typeface="HG丸ｺﾞｼｯｸM-PRO"/>
                <a:ea typeface="HG丸ｺﾞｼｯｸM-PRO"/>
              </a:rPr>
              <a:t>●後　援：</a:t>
            </a:r>
            <a:r>
              <a:rPr lang="zh-TW" altLang="en-US" sz="1200" kern="10" dirty="0">
                <a:ln w="9525">
                  <a:noFill/>
                  <a:round/>
                  <a:headEnd/>
                  <a:tailEnd/>
                </a:ln>
                <a:solidFill>
                  <a:srgbClr val="000000"/>
                </a:solidFill>
                <a:latin typeface="HG丸ｺﾞｼｯｸM-PRO"/>
                <a:ea typeface="HG丸ｺﾞｼｯｸM-PRO"/>
              </a:rPr>
              <a:t>一般社団法人 福井県経営品質協議会／福井県経営者協会</a:t>
            </a:r>
            <a:endParaRPr lang="ja-JP" altLang="en-US" sz="1200" kern="10" dirty="0">
              <a:ln w="9525">
                <a:noFill/>
                <a:round/>
                <a:headEnd/>
                <a:tailEnd/>
              </a:ln>
              <a:solidFill>
                <a:srgbClr val="000000"/>
              </a:solidFill>
              <a:latin typeface="HG丸ｺﾞｼｯｸM-PRO"/>
              <a:ea typeface="HG丸ｺﾞｼｯｸM-PRO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="" xmlns:a16="http://schemas.microsoft.com/office/drawing/2014/main" id="{F6EFCC9D-C9D6-B9D3-7417-0E89B2E6690E}"/>
              </a:ext>
            </a:extLst>
          </p:cNvPr>
          <p:cNvSpPr txBox="1"/>
          <p:nvPr/>
        </p:nvSpPr>
        <p:spPr>
          <a:xfrm>
            <a:off x="280986" y="2724160"/>
            <a:ext cx="7010195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ja-JP" altLang="en-US" sz="1000" kern="10" dirty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より多くの企業の方々に参加していただくために</a:t>
            </a:r>
            <a:r>
              <a:rPr lang="ja-JP" altLang="en-US" sz="1000" kern="10" dirty="0" smtClean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、次</a:t>
            </a:r>
            <a:r>
              <a:rPr lang="ja-JP" altLang="en-US" sz="1000" kern="10" dirty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の</a:t>
            </a:r>
            <a:r>
              <a:rPr lang="en-US" altLang="ja-JP" sz="1000" kern="10" dirty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2</a:t>
            </a:r>
            <a:r>
              <a:rPr lang="ja-JP" altLang="en-US" sz="1000" kern="10" dirty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コースを企画致しました。ＱＣ活動を通じ手法・問題解決の進め方を学び、品質意識・現場力の向上を図ります。外部研修（異業種交流）は参加者の刺激と</a:t>
            </a:r>
            <a:r>
              <a:rPr lang="ja-JP" altLang="en-US" sz="1000" kern="10" dirty="0" smtClean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なり、自己</a:t>
            </a:r>
            <a:r>
              <a:rPr lang="ja-JP" altLang="en-US" sz="1000" kern="10" dirty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啓発・相互啓発の場として力量のレベルアップが期待でき</a:t>
            </a:r>
            <a:r>
              <a:rPr lang="ja-JP" altLang="en-US" sz="1000" kern="10" dirty="0" smtClean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、従業員</a:t>
            </a:r>
            <a:r>
              <a:rPr lang="ja-JP" altLang="en-US" sz="1000" kern="10" dirty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の教育研修の一環としてご活用いただけます</a:t>
            </a:r>
            <a:r>
              <a:rPr lang="ja-JP" altLang="en-US" sz="1000" kern="10" dirty="0" smtClean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。</a:t>
            </a:r>
            <a:endParaRPr lang="en-US" altLang="ja-JP" sz="1000" kern="10" dirty="0" smtClean="0">
              <a:solidFill>
                <a:srgbClr val="0000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lang="ja-JP" altLang="en-US" sz="1000" kern="10" dirty="0" smtClean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是非</a:t>
            </a:r>
            <a:r>
              <a:rPr lang="ja-JP" altLang="en-US" sz="1000" kern="10" dirty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、多数ご参加くださいますようご案内申し上げます。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図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231" y="3546723"/>
            <a:ext cx="2944623" cy="2889754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3074" name="図 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4247" y="6930876"/>
            <a:ext cx="5893940" cy="1000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5" name="AutoShape 6"/>
          <p:cNvSpPr>
            <a:spLocks noChangeArrowheads="1"/>
          </p:cNvSpPr>
          <p:nvPr/>
        </p:nvSpPr>
        <p:spPr bwMode="auto">
          <a:xfrm>
            <a:off x="3212702" y="3546723"/>
            <a:ext cx="4168329" cy="2889754"/>
          </a:xfrm>
          <a:prstGeom prst="roundRect">
            <a:avLst>
              <a:gd name="adj" fmla="val 5116"/>
            </a:avLst>
          </a:prstGeom>
          <a:solidFill>
            <a:schemeClr val="bg1"/>
          </a:solidFill>
          <a:ln w="19050">
            <a:solidFill>
              <a:srgbClr val="000000"/>
            </a:solidFill>
            <a:round/>
            <a:headEnd/>
            <a:tailEnd/>
          </a:ln>
        </p:spPr>
        <p:txBody>
          <a:bodyPr/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kumimoji="0" lang="en-US" altLang="ja-JP" sz="11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endParaRPr kumimoji="0" lang="en-US" altLang="ja-JP" sz="11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kumimoji="0" lang="en-US" altLang="ja-JP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【</a:t>
            </a:r>
            <a:r>
              <a:rPr kumimoji="0"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公共交通機関をご利用の方</a:t>
            </a:r>
            <a:r>
              <a:rPr kumimoji="0" lang="en-US" altLang="ja-JP" sz="12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】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kumimoji="0"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r>
              <a:rPr kumimoji="0" lang="ja-JP" altLang="en-US" sz="12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福井駅バス乗り場から、</a:t>
            </a:r>
            <a:r>
              <a:rPr kumimoji="0"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京福バス７３・</a:t>
            </a:r>
            <a:r>
              <a:rPr kumimoji="0" lang="en-US" altLang="ja-JP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74</a:t>
            </a:r>
            <a:r>
              <a:rPr kumimoji="0"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系統</a:t>
            </a:r>
            <a:endParaRPr kumimoji="0" lang="en-US" altLang="ja-JP" sz="12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kumimoji="0"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r>
              <a:rPr kumimoji="0" lang="ja-JP" altLang="en-US" sz="12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（</a:t>
            </a:r>
            <a:r>
              <a:rPr kumimoji="0"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清水グリーンライン</a:t>
            </a:r>
            <a:r>
              <a:rPr kumimoji="0" lang="ja-JP" altLang="en-US" sz="12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線</a:t>
            </a:r>
            <a:r>
              <a:rPr kumimoji="0" lang="ja-JP" altLang="en-US" sz="12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）に乗車、</a:t>
            </a:r>
            <a:endParaRPr kumimoji="0" lang="en-US" altLang="ja-JP" sz="12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kumimoji="0"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r>
              <a:rPr kumimoji="0" lang="en-US" altLang="ja-JP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『</a:t>
            </a:r>
            <a:r>
              <a:rPr kumimoji="0"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清水プラント</a:t>
            </a:r>
            <a:r>
              <a:rPr kumimoji="0" lang="en-US" altLang="ja-JP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3』</a:t>
            </a:r>
            <a:r>
              <a:rPr kumimoji="0"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停留所より徒歩</a:t>
            </a:r>
            <a:r>
              <a:rPr kumimoji="0" lang="en-US" altLang="ja-JP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7</a:t>
            </a:r>
            <a:r>
              <a:rPr kumimoji="0"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分。</a:t>
            </a:r>
            <a:endParaRPr kumimoji="0" lang="en-US" altLang="ja-JP" sz="12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kumimoji="0" lang="en-US" altLang="ja-JP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【</a:t>
            </a:r>
            <a:r>
              <a:rPr kumimoji="0"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自家用車で嶺南方面からお越しの方</a:t>
            </a:r>
            <a:r>
              <a:rPr kumimoji="0" lang="en-US" altLang="ja-JP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】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kumimoji="0"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北陸自動車道の鯖江インターを降りた後、国道</a:t>
            </a:r>
            <a:r>
              <a:rPr kumimoji="0" lang="en-US" altLang="ja-JP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8</a:t>
            </a:r>
            <a:r>
              <a:rPr kumimoji="0"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号線</a:t>
            </a:r>
            <a:endParaRPr kumimoji="0" lang="en-US" altLang="ja-JP" sz="12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kumimoji="0"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まで出て福井方面に右折してください。国道</a:t>
            </a:r>
            <a:r>
              <a:rPr kumimoji="0" lang="en-US" altLang="ja-JP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8</a:t>
            </a:r>
            <a:r>
              <a:rPr kumimoji="0"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号線の</a:t>
            </a:r>
            <a:endParaRPr kumimoji="0" lang="en-US" altLang="ja-JP" sz="12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kumimoji="0"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御幸交差点を左折して約</a:t>
            </a:r>
            <a:r>
              <a:rPr kumimoji="0" lang="en-US" altLang="ja-JP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4Km</a:t>
            </a:r>
            <a:r>
              <a:rPr kumimoji="0"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直進してください。</a:t>
            </a:r>
            <a:endParaRPr kumimoji="0" lang="en-US" altLang="ja-JP" sz="12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kumimoji="0"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県道</a:t>
            </a:r>
            <a:r>
              <a:rPr kumimoji="0" lang="en-US" altLang="ja-JP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28</a:t>
            </a:r>
            <a:r>
              <a:rPr kumimoji="0"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号線との交差点を右折して約</a:t>
            </a:r>
            <a:r>
              <a:rPr kumimoji="0" lang="en-US" altLang="ja-JP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5Km</a:t>
            </a:r>
            <a:r>
              <a:rPr kumimoji="0"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直進して</a:t>
            </a:r>
            <a:endParaRPr kumimoji="0" lang="en-US" altLang="ja-JP" sz="12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kumimoji="0"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ください。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endParaRPr kumimoji="0" lang="ja-JP" altLang="en-US" sz="12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kumimoji="0" lang="ja-JP" altLang="en-US" sz="12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☆お願い　</a:t>
            </a: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kumimoji="0" lang="ja-JP" altLang="en-US" sz="12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駐車場に限りがありますので、車の方はできるだけ</a:t>
            </a:r>
            <a:endParaRPr kumimoji="0" lang="en-US" altLang="ja-JP" sz="1200" b="1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 eaLnBrk="1" hangingPunct="1">
              <a:lnSpc>
                <a:spcPct val="90000"/>
              </a:lnSpc>
              <a:spcBef>
                <a:spcPct val="0"/>
              </a:spcBef>
              <a:buFontTx/>
              <a:buNone/>
            </a:pPr>
            <a:r>
              <a:rPr kumimoji="0" lang="ja-JP" altLang="en-US" sz="1200" b="1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乗り合わせのご協力をお願い致します。</a:t>
            </a:r>
          </a:p>
        </p:txBody>
      </p:sp>
      <p:sp>
        <p:nvSpPr>
          <p:cNvPr id="3076" name="WordArt 5"/>
          <p:cNvSpPr>
            <a:spLocks noChangeArrowheads="1" noChangeShapeType="1" noTextEdit="1"/>
          </p:cNvSpPr>
          <p:nvPr/>
        </p:nvSpPr>
        <p:spPr bwMode="auto">
          <a:xfrm>
            <a:off x="323850" y="3330476"/>
            <a:ext cx="904875" cy="180975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1400" kern="1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会場案内図</a:t>
            </a:r>
          </a:p>
        </p:txBody>
      </p:sp>
      <p:sp>
        <p:nvSpPr>
          <p:cNvPr id="3077" name="WordArt 7"/>
          <p:cNvSpPr>
            <a:spLocks noChangeArrowheads="1" noChangeShapeType="1" noTextEdit="1"/>
          </p:cNvSpPr>
          <p:nvPr/>
        </p:nvSpPr>
        <p:spPr bwMode="auto">
          <a:xfrm>
            <a:off x="3708400" y="3654127"/>
            <a:ext cx="3059113" cy="180975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1400" b="1" kern="1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◇◆福井市きらら館までのアクセス方法◆◇</a:t>
            </a:r>
          </a:p>
        </p:txBody>
      </p:sp>
      <p:sp>
        <p:nvSpPr>
          <p:cNvPr id="3078" name="WordArt 16"/>
          <p:cNvSpPr>
            <a:spLocks noChangeArrowheads="1" noChangeShapeType="1" noTextEdit="1"/>
          </p:cNvSpPr>
          <p:nvPr/>
        </p:nvSpPr>
        <p:spPr bwMode="auto">
          <a:xfrm>
            <a:off x="323850" y="320675"/>
            <a:ext cx="933450" cy="180975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1400" kern="1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プログラム　</a:t>
            </a:r>
          </a:p>
        </p:txBody>
      </p:sp>
      <p:graphicFrame>
        <p:nvGraphicFramePr>
          <p:cNvPr id="4309" name="Group 2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82157146"/>
              </p:ext>
            </p:extLst>
          </p:nvPr>
        </p:nvGraphicFramePr>
        <p:xfrm>
          <a:off x="280590" y="594172"/>
          <a:ext cx="6956425" cy="2448274"/>
        </p:xfrm>
        <a:graphic>
          <a:graphicData uri="http://schemas.openxmlformats.org/drawingml/2006/table">
            <a:tbl>
              <a:tblPr/>
              <a:tblGrid>
                <a:gridCol w="3138488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3817937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306240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Times New Roman" panose="02020603050405020304" pitchFamily="18" charset="0"/>
                        </a:rPr>
                        <a:t>時　　　　　　間</a:t>
                      </a:r>
                    </a:p>
                  </a:txBody>
                  <a:tcPr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Times New Roman" panose="02020603050405020304" pitchFamily="18" charset="0"/>
                        </a:rPr>
                        <a:t>研　　修　　内　　容</a:t>
                      </a:r>
                    </a:p>
                  </a:txBody>
                  <a:tcPr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06240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1" lang="ja-JP" alt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Times New Roman" panose="02020603050405020304" pitchFamily="18" charset="0"/>
                        </a:rPr>
                        <a:t>８：４０～　９：００（　２０分）</a:t>
                      </a:r>
                    </a:p>
                  </a:txBody>
                  <a:tcPr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Times New Roman" panose="02020603050405020304" pitchFamily="18" charset="0"/>
                        </a:rPr>
                        <a:t>　開　場・受　付</a:t>
                      </a:r>
                    </a:p>
                  </a:txBody>
                  <a:tcPr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06240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Times New Roman" panose="02020603050405020304" pitchFamily="18" charset="0"/>
                        </a:rPr>
                        <a:t>９：００～　９：１５（　１５分）</a:t>
                      </a:r>
                    </a:p>
                  </a:txBody>
                  <a:tcPr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Times New Roman" panose="02020603050405020304" pitchFamily="18" charset="0"/>
                        </a:rPr>
                        <a:t>　開会挨拶　オリエンテーション</a:t>
                      </a:r>
                    </a:p>
                  </a:txBody>
                  <a:tcPr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306240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1" lang="ja-JP" alt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Times New Roman" panose="02020603050405020304" pitchFamily="18" charset="0"/>
                        </a:rPr>
                        <a:t>９：１５～　９：２０（　　５分）</a:t>
                      </a:r>
                    </a:p>
                  </a:txBody>
                  <a:tcPr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Times New Roman" panose="02020603050405020304" pitchFamily="18" charset="0"/>
                        </a:rPr>
                        <a:t>　コース別・会場移動</a:t>
                      </a:r>
                    </a:p>
                  </a:txBody>
                  <a:tcPr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304594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Times New Roman" panose="02020603050405020304" pitchFamily="18" charset="0"/>
                        </a:rPr>
                        <a:t> </a:t>
                      </a:r>
                      <a:r>
                        <a:rPr kumimoji="1" lang="ja-JP" alt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Times New Roman" panose="02020603050405020304" pitchFamily="18" charset="0"/>
                        </a:rPr>
                        <a:t>　９：２０～</a:t>
                      </a:r>
                      <a:r>
                        <a:rPr kumimoji="1" lang="ja-JP" alt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Times New Roman" panose="02020603050405020304" pitchFamily="18" charset="0"/>
                        </a:rPr>
                        <a:t>１２：００（１６０分</a:t>
                      </a:r>
                      <a:r>
                        <a:rPr kumimoji="1" lang="ja-JP" alt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Times New Roman" panose="02020603050405020304" pitchFamily="18" charset="0"/>
                        </a:rPr>
                        <a:t>）</a:t>
                      </a:r>
                    </a:p>
                  </a:txBody>
                  <a:tcPr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Times New Roman" panose="02020603050405020304" pitchFamily="18" charset="0"/>
                        </a:rPr>
                        <a:t>　コース別講義・演習</a:t>
                      </a:r>
                    </a:p>
                  </a:txBody>
                  <a:tcPr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306240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Times New Roman" panose="02020603050405020304" pitchFamily="18" charset="0"/>
                        </a:rPr>
                        <a:t>１２：００～１２：４５（</a:t>
                      </a:r>
                      <a:r>
                        <a:rPr kumimoji="1" lang="ja-JP" alt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Times New Roman" panose="02020603050405020304" pitchFamily="18" charset="0"/>
                        </a:rPr>
                        <a:t>　</a:t>
                      </a:r>
                      <a:r>
                        <a:rPr kumimoji="1" lang="ja-JP" alt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Times New Roman" panose="02020603050405020304" pitchFamily="18" charset="0"/>
                        </a:rPr>
                        <a:t>４５分</a:t>
                      </a:r>
                      <a:r>
                        <a:rPr kumimoji="1" lang="ja-JP" alt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Times New Roman" panose="02020603050405020304" pitchFamily="18" charset="0"/>
                        </a:rPr>
                        <a:t>）</a:t>
                      </a:r>
                    </a:p>
                  </a:txBody>
                  <a:tcPr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Times New Roman" panose="02020603050405020304" pitchFamily="18" charset="0"/>
                        </a:rPr>
                        <a:t>　昼食・休憩</a:t>
                      </a:r>
                    </a:p>
                  </a:txBody>
                  <a:tcPr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306240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Times New Roman" panose="02020603050405020304" pitchFamily="18" charset="0"/>
                        </a:rPr>
                        <a:t>１２：４５～</a:t>
                      </a:r>
                      <a:r>
                        <a:rPr kumimoji="1" lang="ja-JP" alt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Times New Roman" panose="02020603050405020304" pitchFamily="18" charset="0"/>
                        </a:rPr>
                        <a:t>１６：００（</a:t>
                      </a:r>
                      <a:r>
                        <a:rPr kumimoji="1" lang="ja-JP" alt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Times New Roman" panose="02020603050405020304" pitchFamily="18" charset="0"/>
                        </a:rPr>
                        <a:t>１９５分</a:t>
                      </a:r>
                      <a:r>
                        <a:rPr kumimoji="1" lang="ja-JP" alt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Times New Roman" panose="02020603050405020304" pitchFamily="18" charset="0"/>
                        </a:rPr>
                        <a:t>）</a:t>
                      </a:r>
                    </a:p>
                  </a:txBody>
                  <a:tcPr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Times New Roman" panose="02020603050405020304" pitchFamily="18" charset="0"/>
                        </a:rPr>
                        <a:t>　コース別演習・成果発表準備</a:t>
                      </a:r>
                    </a:p>
                  </a:txBody>
                  <a:tcPr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306240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Times New Roman" panose="02020603050405020304" pitchFamily="18" charset="0"/>
                        </a:rPr>
                        <a:t>１６：００～１７：００（　６０分）</a:t>
                      </a:r>
                    </a:p>
                  </a:txBody>
                  <a:tcPr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Times New Roman" panose="02020603050405020304" pitchFamily="18" charset="0"/>
                        </a:rPr>
                        <a:t>　成果発表・講評</a:t>
                      </a:r>
                    </a:p>
                  </a:txBody>
                  <a:tcPr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</a:tbl>
          </a:graphicData>
        </a:graphic>
      </p:graphicFrame>
      <p:graphicFrame>
        <p:nvGraphicFramePr>
          <p:cNvPr id="4420" name="Group 32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87508796"/>
              </p:ext>
            </p:extLst>
          </p:nvPr>
        </p:nvGraphicFramePr>
        <p:xfrm>
          <a:off x="330925" y="8694167"/>
          <a:ext cx="6834082" cy="828997"/>
        </p:xfrm>
        <a:graphic>
          <a:graphicData uri="http://schemas.openxmlformats.org/drawingml/2006/table">
            <a:tbl>
              <a:tblPr/>
              <a:tblGrid>
                <a:gridCol w="6834082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</a:tblGrid>
              <a:tr h="828997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Times New Roman" pitchFamily="18" charset="0"/>
                        </a:rPr>
                        <a:t>●㈱アイシン福井 ●清川メッキ工業</a:t>
                      </a:r>
                      <a:r>
                        <a:rPr kumimoji="1" lang="en-US" altLang="ja-JP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Times New Roman" pitchFamily="18" charset="0"/>
                        </a:rPr>
                        <a:t>(</a:t>
                      </a:r>
                      <a:r>
                        <a:rPr kumimoji="1" lang="ja-JP" alt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Times New Roman" pitchFamily="18" charset="0"/>
                        </a:rPr>
                        <a:t>株</a:t>
                      </a:r>
                      <a:r>
                        <a:rPr kumimoji="1" lang="en-US" altLang="ja-JP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Times New Roman" pitchFamily="18" charset="0"/>
                        </a:rPr>
                        <a:t>)</a:t>
                      </a:r>
                      <a:r>
                        <a:rPr kumimoji="1" lang="ja-JP" alt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Times New Roman" pitchFamily="18" charset="0"/>
                        </a:rPr>
                        <a:t> ●ケイテー㈱　　</a:t>
                      </a:r>
                      <a:endParaRPr kumimoji="1" lang="en-US" altLang="ja-JP" sz="1400" b="1" i="0" u="none" strike="noStrike" cap="none" normalizeH="0" baseline="0" dirty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Times New Roman" pitchFamily="18" charset="0"/>
                        </a:rPr>
                        <a:t>●</a:t>
                      </a:r>
                      <a:r>
                        <a:rPr kumimoji="1" lang="ja-JP" alt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Times New Roman" pitchFamily="18" charset="0"/>
                        </a:rPr>
                        <a:t>サカイオーベックス㈱ ●セーレン㈱ ●日華化学㈱ ●㈱日本エー・エム・シー　</a:t>
                      </a:r>
                      <a:endParaRPr kumimoji="1" lang="en-US" altLang="ja-JP" sz="14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Times New Roman" pitchFamily="18" charset="0"/>
                        </a:rPr>
                        <a:t>●福井鐵工㈱ ●㈱福井村田製作所 </a:t>
                      </a:r>
                      <a:r>
                        <a:rPr kumimoji="1" lang="ja-JP" altLang="en-US" sz="1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Times New Roman" pitchFamily="18" charset="0"/>
                        </a:rPr>
                        <a:t>●</a:t>
                      </a:r>
                      <a:r>
                        <a:rPr kumimoji="1" lang="ja-JP" altLang="en-US" sz="14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Times New Roman" pitchFamily="18" charset="0"/>
                        </a:rPr>
                        <a:t>フクビ化学工業㈱ 　　　</a:t>
                      </a:r>
                    </a:p>
                  </a:txBody>
                  <a:tcPr marL="91459" marR="91459" marT="45722" marB="45722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4305" name="WordArt 209"/>
          <p:cNvSpPr>
            <a:spLocks noChangeArrowheads="1" noChangeShapeType="1" noTextEdit="1"/>
          </p:cNvSpPr>
          <p:nvPr/>
        </p:nvSpPr>
        <p:spPr bwMode="auto">
          <a:xfrm>
            <a:off x="330925" y="8088172"/>
            <a:ext cx="5472609" cy="4243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eaLnBrk="1" hangingPunct="1">
              <a:defRPr/>
            </a:pPr>
            <a:r>
              <a:rPr lang="ja-JP" altLang="en-US" sz="1200" kern="1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幹事企業名</a:t>
            </a:r>
            <a:endParaRPr lang="en-US" altLang="ja-JP" sz="1200" kern="10" dirty="0">
              <a:latin typeface="HGP創英角ﾎﾟｯﾌﾟ体" panose="040B0A00000000000000" pitchFamily="50" charset="-128"/>
              <a:ea typeface="HGP創英角ﾎﾟｯﾌﾟ体" panose="040B0A00000000000000" pitchFamily="50" charset="-128"/>
            </a:endParaRPr>
          </a:p>
          <a:p>
            <a:pPr eaLnBrk="1" hangingPunct="1">
              <a:defRPr/>
            </a:pPr>
            <a:r>
              <a:rPr lang="ja-JP" altLang="en-US" sz="1200" kern="1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（研修会は下記</a:t>
            </a:r>
            <a:r>
              <a:rPr lang="en-US" altLang="ja-JP" sz="1200" kern="10" dirty="0" smtClean="0">
                <a:solidFill>
                  <a:srgbClr val="0000FF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1</a:t>
            </a:r>
            <a:r>
              <a:rPr lang="ja-JP" altLang="en-US" sz="1200" kern="10" dirty="0" smtClean="0">
                <a:solidFill>
                  <a:srgbClr val="0000FF"/>
                </a:solidFill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０社</a:t>
            </a:r>
            <a:r>
              <a:rPr lang="ja-JP" altLang="en-US" sz="1200" kern="1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の幹事会社の役員・幹事で運営管理を行っています）</a:t>
            </a:r>
          </a:p>
        </p:txBody>
      </p:sp>
      <p:sp>
        <p:nvSpPr>
          <p:cNvPr id="14" name="WordArt 2628"/>
          <p:cNvSpPr>
            <a:spLocks noChangeArrowheads="1" noChangeShapeType="1" noTextEdit="1"/>
          </p:cNvSpPr>
          <p:nvPr/>
        </p:nvSpPr>
        <p:spPr bwMode="auto">
          <a:xfrm>
            <a:off x="540271" y="7074892"/>
            <a:ext cx="4391352" cy="750214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27"/>
              </a:avLst>
            </a:prstTxWarp>
          </a:bodyPr>
          <a:lstStyle/>
          <a:p>
            <a:pPr>
              <a:defRPr/>
            </a:pPr>
            <a:r>
              <a:rPr lang="ja-JP" altLang="en-US" sz="1600" b="1" kern="10" dirty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◆服装　：軽装で構いません。</a:t>
            </a:r>
          </a:p>
          <a:p>
            <a:pPr>
              <a:defRPr/>
            </a:pPr>
            <a:r>
              <a:rPr lang="ja-JP" altLang="en-US" sz="1600" b="1" kern="10" dirty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◆持参品：ノート・電卓・定規・筆記用具</a:t>
            </a:r>
            <a:endParaRPr lang="en-US" altLang="ja-JP" sz="1600" b="1" kern="10" dirty="0">
              <a:solidFill>
                <a:srgbClr val="000000"/>
              </a:solidFill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defRPr/>
            </a:pPr>
            <a:r>
              <a:rPr lang="ja-JP" altLang="en-US" sz="1600" b="1" kern="10" dirty="0">
                <a:solidFill>
                  <a:srgbClr val="00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　　（鉛筆・シャープペンシル・消しゴム）</a:t>
            </a:r>
          </a:p>
        </p:txBody>
      </p:sp>
      <p:sp>
        <p:nvSpPr>
          <p:cNvPr id="2" name="テキスト ボックス 1"/>
          <p:cNvSpPr txBox="1"/>
          <p:nvPr/>
        </p:nvSpPr>
        <p:spPr>
          <a:xfrm>
            <a:off x="5895975" y="8743777"/>
            <a:ext cx="871538" cy="276999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kumimoji="1" lang="en-US" altLang="ja-JP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※50</a:t>
            </a:r>
            <a:r>
              <a:rPr kumimoji="1"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音順</a:t>
            </a:r>
          </a:p>
        </p:txBody>
      </p:sp>
      <p:sp>
        <p:nvSpPr>
          <p:cNvPr id="3131" name="テキスト ボックス 2"/>
          <p:cNvSpPr txBox="1">
            <a:spLocks noChangeArrowheads="1"/>
          </p:cNvSpPr>
          <p:nvPr/>
        </p:nvSpPr>
        <p:spPr bwMode="auto">
          <a:xfrm>
            <a:off x="180232" y="6592322"/>
            <a:ext cx="2808310" cy="3385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r>
              <a:rPr kumimoji="1" lang="ja-JP" altLang="en-US" sz="1600" dirty="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当日の服装、持参するもの</a:t>
            </a:r>
          </a:p>
        </p:txBody>
      </p:sp>
      <p:sp>
        <p:nvSpPr>
          <p:cNvPr id="15" name="テキスト ボックス 3"/>
          <p:cNvSpPr txBox="1">
            <a:spLocks noChangeArrowheads="1"/>
          </p:cNvSpPr>
          <p:nvPr/>
        </p:nvSpPr>
        <p:spPr bwMode="auto">
          <a:xfrm>
            <a:off x="252239" y="9739188"/>
            <a:ext cx="7157765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>
              <a:defRPr/>
            </a:pPr>
            <a:r>
              <a:rPr lang="en-US" altLang="ja-JP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※</a:t>
            </a:r>
            <a:r>
              <a:rPr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当研修会では写真撮影を行い、</a:t>
            </a:r>
            <a:r>
              <a:rPr lang="en-US" altLang="ja-JP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QC</a:t>
            </a:r>
            <a:r>
              <a:rPr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サークル福井地区</a:t>
            </a:r>
            <a:r>
              <a:rPr lang="en-US" altLang="ja-JP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HP</a:t>
            </a:r>
            <a:r>
              <a:rPr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や研修結果報告書に掲載いたします。</a:t>
            </a:r>
            <a:endParaRPr lang="en-US" altLang="ja-JP" sz="12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defRPr/>
            </a:pPr>
            <a:r>
              <a:rPr lang="ja-JP" altLang="en-US" sz="12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もし掲載されることに問題がある際は、お申し込み時にその旨ご連絡いただけますと幸いです。</a:t>
            </a:r>
            <a:endParaRPr kumimoji="1" lang="ja-JP" altLang="en-US" sz="1200" dirty="0">
              <a:latin typeface="HG丸ｺﾞｼｯｸM-PRO" pitchFamily="50" charset="-128"/>
              <a:ea typeface="HG丸ｺﾞｼｯｸM-PRO" pitchFamily="50" charset="-128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ChangeArrowheads="1"/>
          </p:cNvSpPr>
          <p:nvPr/>
        </p:nvSpPr>
        <p:spPr bwMode="auto">
          <a:xfrm>
            <a:off x="936625" y="5592763"/>
            <a:ext cx="466725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endParaRPr kumimoji="0" lang="ja-JP" altLang="en-US" sz="1800"/>
          </a:p>
        </p:txBody>
      </p:sp>
      <p:sp>
        <p:nvSpPr>
          <p:cNvPr id="4099" name="Line 545"/>
          <p:cNvSpPr>
            <a:spLocks noChangeShapeType="1"/>
          </p:cNvSpPr>
          <p:nvPr/>
        </p:nvSpPr>
        <p:spPr bwMode="auto">
          <a:xfrm>
            <a:off x="3217863" y="5580063"/>
            <a:ext cx="0" cy="0"/>
          </a:xfrm>
          <a:prstGeom prst="line">
            <a:avLst/>
          </a:prstGeom>
          <a:noFill/>
          <a:ln w="12700" cap="rnd">
            <a:solidFill>
              <a:srgbClr val="000000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ja-JP" altLang="en-US"/>
          </a:p>
        </p:txBody>
      </p:sp>
      <p:graphicFrame>
        <p:nvGraphicFramePr>
          <p:cNvPr id="6862" name="Group 276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46159163"/>
              </p:ext>
            </p:extLst>
          </p:nvPr>
        </p:nvGraphicFramePr>
        <p:xfrm>
          <a:off x="323850" y="911225"/>
          <a:ext cx="3311525" cy="3560763"/>
        </p:xfrm>
        <a:graphic>
          <a:graphicData uri="http://schemas.openxmlformats.org/drawingml/2006/table">
            <a:tbl>
              <a:tblPr/>
              <a:tblGrid>
                <a:gridCol w="3311525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</a:tblGrid>
              <a:tr h="292732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郵便番号　　　　　　－</a:t>
                      </a:r>
                      <a:endParaRPr kumimoji="1" lang="en-US" altLang="ja-JP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T="45721" marB="4572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66482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住　所</a:t>
                      </a:r>
                      <a:endParaRPr kumimoji="1" lang="en-US" altLang="ja-JP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T="45721" marB="4572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566139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会社名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ja-JP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T="45721" marB="4572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593296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所　属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ja-JP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T="45721" marB="4572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566139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zh-TW" altLang="en-US" sz="12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連絡者氏名</a:t>
                      </a:r>
                      <a:endParaRPr kumimoji="1" lang="ja-JP" alt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ja-JP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T="45721" marB="4572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528173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TEL</a:t>
                      </a:r>
                      <a:r>
                        <a:rPr kumimoji="1" lang="zh-TW" alt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（　　　</a:t>
                      </a:r>
                      <a:r>
                        <a:rPr kumimoji="1" lang="ja-JP" alt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　</a:t>
                      </a:r>
                      <a:r>
                        <a:rPr kumimoji="1" lang="zh-TW" alt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　）　</a:t>
                      </a:r>
                      <a:r>
                        <a:rPr kumimoji="1" lang="ja-JP" alt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　　</a:t>
                      </a:r>
                      <a:r>
                        <a:rPr kumimoji="1" lang="zh-TW" alt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－</a:t>
                      </a:r>
                      <a:endParaRPr kumimoji="1" lang="ja-JP" altLang="en-US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FAX</a:t>
                      </a:r>
                      <a:r>
                        <a:rPr kumimoji="1" lang="ja-JP" alt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（　　　　　）　　　－</a:t>
                      </a:r>
                    </a:p>
                  </a:txBody>
                  <a:tcPr marT="45721" marB="4572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349462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4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ﾒｰﾙｱﾄﾞﾚｽ</a:t>
                      </a:r>
                    </a:p>
                  </a:txBody>
                  <a:tcPr marT="45721" marB="45721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</a:tbl>
          </a:graphicData>
        </a:graphic>
      </p:graphicFrame>
      <p:graphicFrame>
        <p:nvGraphicFramePr>
          <p:cNvPr id="4381" name="Group 28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14347758"/>
              </p:ext>
            </p:extLst>
          </p:nvPr>
        </p:nvGraphicFramePr>
        <p:xfrm>
          <a:off x="3709143" y="922337"/>
          <a:ext cx="3671888" cy="4406901"/>
        </p:xfrm>
        <a:graphic>
          <a:graphicData uri="http://schemas.openxmlformats.org/drawingml/2006/table">
            <a:tbl>
              <a:tblPr/>
              <a:tblGrid>
                <a:gridCol w="97790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2693988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42673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丸ｺﾞｼｯｸM-PRO" pitchFamily="50" charset="-128"/>
                          <a:ea typeface="HG丸ｺﾞｼｯｸM-PRO" pitchFamily="50" charset="-128"/>
                        </a:rPr>
                        <a:t>   受付番号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丸ｺﾞｼｯｸM-PRO" pitchFamily="50" charset="-128"/>
                          <a:ea typeface="HG丸ｺﾞｼｯｸM-PRO" pitchFamily="50" charset="-128"/>
                        </a:rPr>
                        <a:t>（記入不要）</a:t>
                      </a:r>
                    </a:p>
                  </a:txBody>
                  <a:tcPr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ja-JP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1754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丸ｺﾞｼｯｸM-PRO" pitchFamily="50" charset="-128"/>
                          <a:ea typeface="HG丸ｺﾞｼｯｸM-PRO" pitchFamily="50" charset="-128"/>
                        </a:rPr>
                        <a:t>申込締切日</a:t>
                      </a:r>
                    </a:p>
                  </a:txBody>
                  <a:tcPr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丸ｺﾞｼｯｸM-PRO" pitchFamily="50" charset="-128"/>
                          <a:ea typeface="HG丸ｺﾞｼｯｸM-PRO" pitchFamily="50" charset="-128"/>
                        </a:rPr>
                        <a:t>2026</a:t>
                      </a:r>
                      <a:r>
                        <a:rPr kumimoji="1" lang="ja-JP" altLang="en-US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丸ｺﾞｼｯｸM-PRO" pitchFamily="50" charset="-128"/>
                          <a:ea typeface="HG丸ｺﾞｼｯｸM-PRO" pitchFamily="50" charset="-128"/>
                        </a:rPr>
                        <a:t>年</a:t>
                      </a:r>
                      <a:r>
                        <a:rPr kumimoji="1" lang="en-US" altLang="ja-JP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丸ｺﾞｼｯｸM-PRO" pitchFamily="50" charset="-128"/>
                          <a:ea typeface="HG丸ｺﾞｼｯｸM-PRO" pitchFamily="50" charset="-128"/>
                        </a:rPr>
                        <a:t>5</a:t>
                      </a:r>
                      <a:r>
                        <a:rPr kumimoji="1" lang="ja-JP" alt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丸ｺﾞｼｯｸM-PRO" pitchFamily="50" charset="-128"/>
                          <a:ea typeface="HG丸ｺﾞｼｯｸM-PRO" pitchFamily="50" charset="-128"/>
                        </a:rPr>
                        <a:t>月</a:t>
                      </a:r>
                      <a:r>
                        <a:rPr kumimoji="1" lang="en-US" altLang="ja-JP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丸ｺﾞｼｯｸM-PRO" pitchFamily="50" charset="-128"/>
                          <a:ea typeface="HG丸ｺﾞｼｯｸM-PRO" pitchFamily="50" charset="-128"/>
                        </a:rPr>
                        <a:t>15 </a:t>
                      </a:r>
                      <a:r>
                        <a:rPr kumimoji="1" lang="ja-JP" altLang="en-US" sz="1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丸ｺﾞｼｯｸM-PRO" pitchFamily="50" charset="-128"/>
                          <a:ea typeface="HG丸ｺﾞｼｯｸM-PRO" pitchFamily="50" charset="-128"/>
                        </a:rPr>
                        <a:t>日（金）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26832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丸ｺﾞｼｯｸM-PRO" pitchFamily="50" charset="-128"/>
                          <a:ea typeface="HG丸ｺﾞｼｯｸM-PRO" pitchFamily="50" charset="-128"/>
                        </a:rPr>
                        <a:t>   </a:t>
                      </a:r>
                      <a:r>
                        <a:rPr kumimoji="1" lang="ja-JP" altLang="en-US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丸ｺﾞｼｯｸM-PRO" pitchFamily="50" charset="-128"/>
                          <a:ea typeface="HG丸ｺﾞｼｯｸM-PRO" pitchFamily="50" charset="-128"/>
                        </a:rPr>
                        <a:t>参 加 費</a:t>
                      </a:r>
                    </a:p>
                  </a:txBody>
                  <a:tcPr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1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79267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丸ｺﾞｼｯｸM-PRO" pitchFamily="50" charset="-128"/>
                          <a:ea typeface="HG丸ｺﾞｼｯｸM-PRO" pitchFamily="50" charset="-128"/>
                        </a:rPr>
                        <a:t>　</a:t>
                      </a:r>
                    </a:p>
                  </a:txBody>
                  <a:tcPr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28896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丸ｺﾞｼｯｸM-PRO" pitchFamily="50" charset="-128"/>
                          <a:ea typeface="HG丸ｺﾞｼｯｸM-PRO" pitchFamily="50" charset="-128"/>
                        </a:rPr>
                        <a:t>   </a:t>
                      </a:r>
                      <a:r>
                        <a:rPr kumimoji="1" lang="ja-JP" altLang="en-US" sz="11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丸ｺﾞｼｯｸM-PRO" pitchFamily="50" charset="-128"/>
                          <a:ea typeface="HG丸ｺﾞｼｯｸM-PRO" pitchFamily="50" charset="-128"/>
                        </a:rPr>
                        <a:t>振 込 先</a:t>
                      </a:r>
                    </a:p>
                  </a:txBody>
                  <a:tcPr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1151092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11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</a:txBody>
                  <a:tcPr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548714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丸ｺﾞｼｯｸM-PRO" pitchFamily="50" charset="-128"/>
                          <a:ea typeface="HG丸ｺﾞｼｯｸM-PRO" pitchFamily="50" charset="-128"/>
                        </a:rPr>
                        <a:t> 振込予定日</a:t>
                      </a:r>
                    </a:p>
                  </a:txBody>
                  <a:tcPr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丸ｺﾞｼｯｸM-PRO" pitchFamily="50" charset="-128"/>
                          <a:ea typeface="HG丸ｺﾞｼｯｸM-PRO" pitchFamily="50" charset="-128"/>
                        </a:rPr>
                        <a:t>2026</a:t>
                      </a:r>
                      <a:r>
                        <a:rPr kumimoji="1" lang="ja-JP" altLang="en-US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丸ｺﾞｼｯｸM-PRO" pitchFamily="50" charset="-128"/>
                          <a:ea typeface="HG丸ｺﾞｼｯｸM-PRO" pitchFamily="50" charset="-128"/>
                        </a:rPr>
                        <a:t>年</a:t>
                      </a:r>
                      <a:r>
                        <a:rPr kumimoji="1" lang="ja-JP" altLang="en-US" sz="12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丸ｺﾞｼｯｸM-PRO" pitchFamily="50" charset="-128"/>
                          <a:ea typeface="HG丸ｺﾞｼｯｸM-PRO" pitchFamily="50" charset="-128"/>
                        </a:rPr>
                        <a:t>　　　月　　　日</a:t>
                      </a:r>
                      <a:endParaRPr kumimoji="1" lang="en-US" altLang="ja-JP" sz="12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6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G丸ｺﾞｼｯｸM-PRO" pitchFamily="50" charset="-128"/>
                        <a:ea typeface="HG丸ｺﾞｼｯｸM-PRO" pitchFamily="50" charset="-128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丸ｺﾞｼｯｸM-PRO" pitchFamily="50" charset="-128"/>
                          <a:ea typeface="HG丸ｺﾞｼｯｸM-PRO" pitchFamily="50" charset="-128"/>
                        </a:rPr>
                        <a:t>（</a:t>
                      </a:r>
                      <a:r>
                        <a:rPr kumimoji="1" lang="en-US" altLang="ja-JP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丸ｺﾞｼｯｸM-PRO" pitchFamily="50" charset="-128"/>
                          <a:ea typeface="HG丸ｺﾞｼｯｸM-PRO" pitchFamily="50" charset="-128"/>
                        </a:rPr>
                        <a:t>2026</a:t>
                      </a: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丸ｺﾞｼｯｸM-PRO" pitchFamily="50" charset="-128"/>
                          <a:ea typeface="HG丸ｺﾞｼｯｸM-PRO" pitchFamily="50" charset="-128"/>
                        </a:rPr>
                        <a:t>年</a:t>
                      </a:r>
                      <a:r>
                        <a:rPr kumimoji="1" lang="en-US" altLang="ja-JP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丸ｺﾞｼｯｸM-PRO" pitchFamily="50" charset="-128"/>
                          <a:ea typeface="HG丸ｺﾞｼｯｸM-PRO" pitchFamily="50" charset="-128"/>
                        </a:rPr>
                        <a:t>5</a:t>
                      </a: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丸ｺﾞｼｯｸM-PRO" pitchFamily="50" charset="-128"/>
                          <a:ea typeface="HG丸ｺﾞｼｯｸM-PRO" pitchFamily="50" charset="-128"/>
                        </a:rPr>
                        <a:t>月</a:t>
                      </a:r>
                      <a:r>
                        <a:rPr kumimoji="1" lang="en-US" altLang="ja-JP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丸ｺﾞｼｯｸM-PRO" pitchFamily="50" charset="-128"/>
                          <a:ea typeface="HG丸ｺﾞｼｯｸM-PRO" pitchFamily="50" charset="-128"/>
                        </a:rPr>
                        <a:t>29</a:t>
                      </a:r>
                      <a:r>
                        <a:rPr kumimoji="1" lang="ja-JP" altLang="en-US" sz="9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丸ｺﾞｼｯｸM-PRO" pitchFamily="50" charset="-128"/>
                          <a:ea typeface="HG丸ｺﾞｼｯｸM-PRO" pitchFamily="50" charset="-128"/>
                        </a:rPr>
                        <a:t>日</a:t>
                      </a: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丸ｺﾞｼｯｸM-PRO" pitchFamily="50" charset="-128"/>
                          <a:ea typeface="HG丸ｺﾞｼｯｸM-PRO" pitchFamily="50" charset="-128"/>
                        </a:rPr>
                        <a:t>までにお願い致します）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30642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丸ｺﾞｼｯｸM-PRO" pitchFamily="50" charset="-128"/>
                          <a:ea typeface="HG丸ｺﾞｼｯｸM-PRO" pitchFamily="50" charset="-128"/>
                        </a:rPr>
                        <a:t>請求書の要否</a:t>
                      </a:r>
                    </a:p>
                  </a:txBody>
                  <a:tcPr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丸ｺﾞｼｯｸM-PRO" pitchFamily="50" charset="-128"/>
                          <a:ea typeface="HG丸ｺﾞｼｯｸM-PRO" pitchFamily="50" charset="-128"/>
                        </a:rPr>
                        <a:t>要　　　　　否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30642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丸ｺﾞｼｯｸM-PRO" pitchFamily="50" charset="-128"/>
                          <a:ea typeface="HG丸ｺﾞｼｯｸM-PRO" pitchFamily="50" charset="-128"/>
                        </a:rPr>
                        <a:t>領収書の要否</a:t>
                      </a:r>
                    </a:p>
                  </a:txBody>
                  <a:tcPr marT="45726" marB="45726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1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丸ｺﾞｼｯｸM-PRO" pitchFamily="50" charset="-128"/>
                          <a:ea typeface="HG丸ｺﾞｼｯｸM-PRO" pitchFamily="50" charset="-128"/>
                        </a:rPr>
                        <a:t>要　　　　　否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</a:tbl>
          </a:graphicData>
        </a:graphic>
      </p:graphicFrame>
      <p:graphicFrame>
        <p:nvGraphicFramePr>
          <p:cNvPr id="6887" name="Group 279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30258721"/>
              </p:ext>
            </p:extLst>
          </p:nvPr>
        </p:nvGraphicFramePr>
        <p:xfrm>
          <a:off x="323850" y="5490716"/>
          <a:ext cx="7037389" cy="4551242"/>
        </p:xfrm>
        <a:graphic>
          <a:graphicData uri="http://schemas.openxmlformats.org/drawingml/2006/table">
            <a:tbl>
              <a:tblPr/>
              <a:tblGrid>
                <a:gridCol w="504453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512168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504056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432048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504056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504056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  <a:gridCol w="504056">
                  <a:extLst>
                    <a:ext uri="{9D8B030D-6E8A-4147-A177-3AD203B41FA5}">
                      <a16:colId xmlns="" xmlns:a16="http://schemas.microsoft.com/office/drawing/2014/main" val="20007"/>
                    </a:ext>
                  </a:extLst>
                </a:gridCol>
                <a:gridCol w="504056">
                  <a:extLst>
                    <a:ext uri="{9D8B030D-6E8A-4147-A177-3AD203B41FA5}">
                      <a16:colId xmlns="" xmlns:a16="http://schemas.microsoft.com/office/drawing/2014/main" val="20008"/>
                    </a:ext>
                  </a:extLst>
                </a:gridCol>
                <a:gridCol w="548593">
                  <a:extLst>
                    <a:ext uri="{9D8B030D-6E8A-4147-A177-3AD203B41FA5}">
                      <a16:colId xmlns="" xmlns:a16="http://schemas.microsoft.com/office/drawing/2014/main" val="20010"/>
                    </a:ext>
                  </a:extLst>
                </a:gridCol>
                <a:gridCol w="508418">
                  <a:extLst>
                    <a:ext uri="{9D8B030D-6E8A-4147-A177-3AD203B41FA5}">
                      <a16:colId xmlns="" xmlns:a16="http://schemas.microsoft.com/office/drawing/2014/main" val="20011"/>
                    </a:ext>
                  </a:extLst>
                </a:gridCol>
                <a:gridCol w="528251">
                  <a:extLst>
                    <a:ext uri="{9D8B030D-6E8A-4147-A177-3AD203B41FA5}">
                      <a16:colId xmlns="" xmlns:a16="http://schemas.microsoft.com/office/drawing/2014/main" val="20012"/>
                    </a:ext>
                  </a:extLst>
                </a:gridCol>
                <a:gridCol w="483178">
                  <a:extLst>
                    <a:ext uri="{9D8B030D-6E8A-4147-A177-3AD203B41FA5}">
                      <a16:colId xmlns="" xmlns:a16="http://schemas.microsoft.com/office/drawing/2014/main" val="20013"/>
                    </a:ext>
                  </a:extLst>
                </a:gridCol>
              </a:tblGrid>
              <a:tr h="208412">
                <a:tc rowSpan="2"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Times New Roman" panose="02020603050405020304" pitchFamily="18" charset="0"/>
                        </a:rPr>
                        <a:t>受付</a:t>
                      </a:r>
                    </a:p>
                    <a:p>
                      <a:pPr marL="0" marR="0" lvl="0" indent="0" algn="ctr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Times New Roman" panose="02020603050405020304" pitchFamily="18" charset="0"/>
                        </a:rPr>
                        <a:t>No.</a:t>
                      </a:r>
                    </a:p>
                  </a:txBody>
                  <a:tcPr marT="45726" marB="45726"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Times New Roman" panose="02020603050405020304" pitchFamily="18" charset="0"/>
                        </a:rPr>
                        <a:t>参加者氏名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Times New Roman" panose="02020603050405020304" pitchFamily="18" charset="0"/>
                        </a:rPr>
                        <a:t>（ふりがな）</a:t>
                      </a:r>
                    </a:p>
                  </a:txBody>
                  <a:tcPr marT="45726" marB="45726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Times New Roman" panose="02020603050405020304" pitchFamily="18" charset="0"/>
                        </a:rPr>
                        <a:t>年令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2"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Times New Roman" panose="02020603050405020304" pitchFamily="18" charset="0"/>
                        </a:rPr>
                        <a:t>性別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gridSpan="2"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Times New Roman" panose="02020603050405020304" pitchFamily="18" charset="0"/>
                        </a:rPr>
                        <a:t>受講コース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2"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Times New Roman" panose="02020603050405020304" pitchFamily="18" charset="0"/>
                        </a:rPr>
                        <a:t>役割・担当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4"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Times New Roman" panose="02020603050405020304" pitchFamily="18" charset="0"/>
                        </a:rPr>
                        <a:t>ＱＣサークル歴</a:t>
                      </a:r>
                    </a:p>
                  </a:txBody>
                  <a:tcPr marT="45726" marB="4572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208412"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Times New Roman" panose="02020603050405020304" pitchFamily="18" charset="0"/>
                        </a:rPr>
                        <a:t>初級</a:t>
                      </a:r>
                    </a:p>
                  </a:txBody>
                  <a:tcPr marL="0" marR="0"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Times New Roman" panose="02020603050405020304" pitchFamily="18" charset="0"/>
                        </a:rPr>
                        <a:t>中級</a:t>
                      </a:r>
                    </a:p>
                  </a:txBody>
                  <a:tcPr marL="0" marR="0"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Times New Roman" panose="02020603050405020304" pitchFamily="18" charset="0"/>
                        </a:rPr>
                        <a:t>ﾘｰﾀﾞｰ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Times New Roman" panose="02020603050405020304" pitchFamily="18" charset="0"/>
                        </a:rPr>
                        <a:t>ﾒﾝﾊﾞｰ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Times New Roman" panose="02020603050405020304" pitchFamily="18" charset="0"/>
                        </a:rPr>
                        <a:t>初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Times New Roman" panose="02020603050405020304" pitchFamily="18" charset="0"/>
                        </a:rPr>
                        <a:t>1</a:t>
                      </a:r>
                      <a:r>
                        <a:rPr kumimoji="1" lang="ja-JP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Times New Roman" panose="02020603050405020304" pitchFamily="18" charset="0"/>
                        </a:rPr>
                        <a:t>～</a:t>
                      </a:r>
                      <a:r>
                        <a:rPr kumimoji="1" lang="en-US" altLang="ja-JP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Times New Roman" panose="02020603050405020304" pitchFamily="18" charset="0"/>
                        </a:rPr>
                        <a:t>2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Times New Roman" panose="02020603050405020304" pitchFamily="18" charset="0"/>
                        </a:rPr>
                        <a:t>3</a:t>
                      </a:r>
                      <a:r>
                        <a:rPr kumimoji="1" lang="ja-JP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Times New Roman" panose="02020603050405020304" pitchFamily="18" charset="0"/>
                        </a:rPr>
                        <a:t>～</a:t>
                      </a:r>
                      <a:r>
                        <a:rPr kumimoji="1" lang="en-US" altLang="ja-JP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Times New Roman" panose="02020603050405020304" pitchFamily="18" charset="0"/>
                        </a:rPr>
                        <a:t>4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Times New Roman" panose="02020603050405020304" pitchFamily="18" charset="0"/>
                        </a:rPr>
                        <a:t>5</a:t>
                      </a:r>
                      <a:r>
                        <a:rPr kumimoji="1" lang="ja-JP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Times New Roman" panose="02020603050405020304" pitchFamily="18" charset="0"/>
                        </a:rPr>
                        <a:t>～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27478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Times New Roman" panose="02020603050405020304" pitchFamily="18" charset="0"/>
                        </a:rPr>
                        <a:t>記入例</a:t>
                      </a:r>
                    </a:p>
                  </a:txBody>
                  <a:tcPr marT="45726" marB="45726" anchor="ctr"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Times New Roman" panose="02020603050405020304" pitchFamily="18" charset="0"/>
                        </a:rPr>
                        <a:t>ＱＣ花子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Times New Roman" panose="02020603050405020304" pitchFamily="18" charset="0"/>
                        </a:rPr>
                        <a:t>（</a:t>
                      </a:r>
                      <a:r>
                        <a:rPr kumimoji="1" lang="ja-JP" altLang="en-US" sz="8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Times New Roman" panose="02020603050405020304" pitchFamily="18" charset="0"/>
                        </a:rPr>
                        <a:t>きゅーし</a:t>
                      </a:r>
                      <a:r>
                        <a:rPr kumimoji="1" lang="ja-JP" altLang="en-US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Times New Roman" panose="02020603050405020304" pitchFamily="18" charset="0"/>
                        </a:rPr>
                        <a:t>ーはなこ）</a:t>
                      </a:r>
                      <a:endParaRPr kumimoji="1" lang="ja-JP" altLang="en-US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T="45726" marB="45726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Times New Roman" panose="02020603050405020304" pitchFamily="18" charset="0"/>
                        </a:rPr>
                        <a:t>25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Times New Roman" panose="02020603050405020304" pitchFamily="18" charset="0"/>
                        </a:rPr>
                        <a:t>女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ja-JP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Times New Roman" panose="02020603050405020304" pitchFamily="18" charset="0"/>
                        </a:rPr>
                        <a:t>○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ja-JP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8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Times New Roman" panose="02020603050405020304" pitchFamily="18" charset="0"/>
                        </a:rPr>
                        <a:t>○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ja-JP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ja-JP" sz="8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  <a:cs typeface="Times New Roman" panose="02020603050405020304" pitchFamily="18" charset="0"/>
                        </a:rPr>
                        <a:t>○</a:t>
                      </a: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ja-JP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ja-JP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T="45726" marB="45726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424888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ja-JP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T="45726" marB="45726" anchor="ctr"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（　　　  　　  　   ）</a:t>
                      </a:r>
                    </a:p>
                  </a:txBody>
                  <a:tcPr marT="45726" marB="45726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ja-JP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ja-JP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ja-JP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ja-JP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ja-JP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ja-JP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ja-JP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ja-JP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ja-JP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ja-JP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423337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ja-JP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T="45726" marB="45726" anchor="ctr"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（　　　　　　  　  ）</a:t>
                      </a:r>
                    </a:p>
                  </a:txBody>
                  <a:tcPr marT="45726" marB="45726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ja-JP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ja-JP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ja-JP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ja-JP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ja-JP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ja-JP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ja-JP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ja-JP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ja-JP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ja-JP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424888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ja-JP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T="45726" marB="45726" anchor="ctr"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（　　　　　　　    ）</a:t>
                      </a:r>
                    </a:p>
                  </a:txBody>
                  <a:tcPr marT="45726" marB="45726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ja-JP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ja-JP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ja-JP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ja-JP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ja-JP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ja-JP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ja-JP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ja-JP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ja-JP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ja-JP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424888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ja-JP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T="45726" marB="45726" anchor="ctr"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（　　　　　　　    ）</a:t>
                      </a:r>
                    </a:p>
                  </a:txBody>
                  <a:tcPr marT="45726" marB="45726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ja-JP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ja-JP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ja-JP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ja-JP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ja-JP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ja-JP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ja-JP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ja-JP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ja-JP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ja-JP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384073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ja-JP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T="45726" marB="45726" anchor="ctr"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（　　　　　　　    ）</a:t>
                      </a:r>
                    </a:p>
                  </a:txBody>
                  <a:tcPr marT="45726" marB="45726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ja-JP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ja-JP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ja-JP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ja-JP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ja-JP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ja-JP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ja-JP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ja-JP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ja-JP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ja-JP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  <a:tr h="423337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ja-JP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T="45726" marB="45726" anchor="ctr"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（　　　　　　　    ）</a:t>
                      </a:r>
                    </a:p>
                  </a:txBody>
                  <a:tcPr marT="45726" marB="45726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ja-JP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ja-JP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ja-JP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ja-JP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ja-JP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ja-JP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ja-JP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ja-JP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ja-JP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ja-JP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8"/>
                  </a:ext>
                </a:extLst>
              </a:tr>
              <a:tr h="424888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ja-JP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T="45726" marB="45726" anchor="ctr"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（　　　　  　　　  ）</a:t>
                      </a:r>
                    </a:p>
                  </a:txBody>
                  <a:tcPr marT="45726" marB="45726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ja-JP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ja-JP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ja-JP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ja-JP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ja-JP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ja-JP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ja-JP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ja-JP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ja-JP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ja-JP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09"/>
                  </a:ext>
                </a:extLst>
              </a:tr>
              <a:tr h="4248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ja-JP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T="45726" marB="45726" anchor="ctr"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en-US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（　　　　  　　　  ）</a:t>
                      </a:r>
                    </a:p>
                  </a:txBody>
                  <a:tcPr marT="45726" marB="45726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ja-JP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ja-JP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ja-JP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ja-JP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ja-JP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ja-JP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ja-JP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ja-JP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ja-JP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ja-JP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10"/>
                  </a:ext>
                </a:extLst>
              </a:tr>
              <a:tr h="424888"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ja-JP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T="45726" marB="45726" anchor="ctr" horzOverflow="overflow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ja-JP" sz="9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ja-JP" altLang="en-US" sz="9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HG丸ｺﾞｼｯｸM-PRO" panose="020F0600000000000000" pitchFamily="50" charset="-128"/>
                          <a:ea typeface="HG丸ｺﾞｼｯｸM-PRO" panose="020F0600000000000000" pitchFamily="50" charset="-128"/>
                        </a:rPr>
                        <a:t>（　　　　  　　　  ）</a:t>
                      </a:r>
                    </a:p>
                  </a:txBody>
                  <a:tcPr marT="45726" marB="45726" anchor="ctr"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ja-JP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ja-JP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ja-JP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ja-JP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ja-JP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ja-JP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ja-JP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ja-JP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ja-JP" sz="8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>
                      <a:lvl1pPr algn="l">
                        <a:spcBef>
                          <a:spcPct val="20000"/>
                        </a:spcBef>
                        <a:defRPr kumimoji="1" sz="28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1pPr>
                      <a:lvl2pPr algn="l">
                        <a:spcBef>
                          <a:spcPct val="20000"/>
                        </a:spcBef>
                        <a:defRPr kumimoji="1" sz="24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2pPr>
                      <a:lvl3pPr algn="l">
                        <a:spcBef>
                          <a:spcPct val="20000"/>
                        </a:spcBef>
                        <a:defRPr kumimoji="1" sz="20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3pPr>
                      <a:lvl4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4pPr>
                      <a:lvl5pPr algn="l">
                        <a:spcBef>
                          <a:spcPct val="20000"/>
                        </a:spcBef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5pPr>
                      <a:lvl6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6pPr>
                      <a:lvl7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7pPr>
                      <a:lvl8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8pPr>
                      <a:lvl9pPr fontAlgn="base">
                        <a:spcBef>
                          <a:spcPct val="20000"/>
                        </a:spcBef>
                        <a:spcAft>
                          <a:spcPct val="0"/>
                        </a:spcAft>
                        <a:defRPr kumimoji="1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ＭＳ Ｐゴシック" panose="020B0600070205080204" pitchFamily="50" charset="-128"/>
                        </a:defRPr>
                      </a:lvl9pPr>
                    </a:lstStyle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ja-JP" altLang="ja-JP" sz="8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HG丸ｺﾞｼｯｸM-PRO" panose="020F0600000000000000" pitchFamily="50" charset="-128"/>
                        <a:ea typeface="HG丸ｺﾞｼｯｸM-PRO" panose="020F0600000000000000" pitchFamily="50" charset="-128"/>
                      </a:endParaRPr>
                    </a:p>
                  </a:txBody>
                  <a:tcPr marT="45726" marB="45726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="" xmlns:a16="http://schemas.microsoft.com/office/drawing/2014/main" val="10011"/>
                  </a:ext>
                </a:extLst>
              </a:tr>
            </a:tbl>
          </a:graphicData>
        </a:graphic>
      </p:graphicFrame>
      <p:sp>
        <p:nvSpPr>
          <p:cNvPr id="4350" name="WordArt 2629"/>
          <p:cNvSpPr>
            <a:spLocks noChangeArrowheads="1" noChangeShapeType="1" noTextEdit="1"/>
          </p:cNvSpPr>
          <p:nvPr/>
        </p:nvSpPr>
        <p:spPr bwMode="auto">
          <a:xfrm>
            <a:off x="323850" y="5221288"/>
            <a:ext cx="1368425" cy="21590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1600" kern="10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rPr>
              <a:t>参加者記入表</a:t>
            </a:r>
          </a:p>
        </p:txBody>
      </p:sp>
      <p:sp>
        <p:nvSpPr>
          <p:cNvPr id="4351" name="WordArt 2739"/>
          <p:cNvSpPr>
            <a:spLocks noChangeArrowheads="1" noChangeShapeType="1" noTextEdit="1"/>
          </p:cNvSpPr>
          <p:nvPr/>
        </p:nvSpPr>
        <p:spPr bwMode="auto">
          <a:xfrm>
            <a:off x="971550" y="233363"/>
            <a:ext cx="4465638" cy="3524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sz="2800" b="1" kern="10" dirty="0">
                <a:ln w="3175">
                  <a:solidFill>
                    <a:schemeClr val="tx1"/>
                  </a:solidFill>
                  <a:round/>
                  <a:headEnd/>
                  <a:tailEnd/>
                </a:ln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春季ＱＣサークル研修会 参加申込書</a:t>
            </a:r>
          </a:p>
        </p:txBody>
      </p:sp>
      <p:sp>
        <p:nvSpPr>
          <p:cNvPr id="4355" name="WordArt 243"/>
          <p:cNvSpPr>
            <a:spLocks noChangeArrowheads="1" noChangeShapeType="1" noTextEdit="1"/>
          </p:cNvSpPr>
          <p:nvPr/>
        </p:nvSpPr>
        <p:spPr bwMode="auto">
          <a:xfrm>
            <a:off x="5437188" y="666750"/>
            <a:ext cx="1924050" cy="215900"/>
          </a:xfrm>
          <a:prstGeom prst="rect">
            <a:avLst/>
          </a:prstGeom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ja-JP" altLang="en-US" b="1" kern="1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ＱＣサークル福井地区 担当 行</a:t>
            </a:r>
          </a:p>
        </p:txBody>
      </p:sp>
      <p:sp>
        <p:nvSpPr>
          <p:cNvPr id="4356" name="Text Box 260"/>
          <p:cNvSpPr txBox="1">
            <a:spLocks noChangeArrowheads="1"/>
          </p:cNvSpPr>
          <p:nvPr/>
        </p:nvSpPr>
        <p:spPr bwMode="auto">
          <a:xfrm>
            <a:off x="3766185" y="3794462"/>
            <a:ext cx="3527425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ct val="50000"/>
              </a:spcBef>
              <a:buFontTx/>
              <a:buNone/>
            </a:pPr>
            <a:r>
              <a:rPr kumimoji="0" lang="en-US" altLang="ja-JP" sz="1000" dirty="0">
                <a:ea typeface="HGｺﾞｼｯｸE" panose="020B0909000000000000" pitchFamily="49" charset="-128"/>
              </a:rPr>
              <a:t>※</a:t>
            </a:r>
            <a:r>
              <a:rPr lang="ja-JP" altLang="en-US" sz="1000" dirty="0">
                <a:ea typeface="HGｺﾞｼｯｸE" panose="020B0909000000000000" pitchFamily="49" charset="-128"/>
              </a:rPr>
              <a:t>申し訳ありませんが振込み手数料は、貴社にてご負担を</a:t>
            </a:r>
            <a:endParaRPr lang="en-US" altLang="ja-JP" sz="1000" dirty="0">
              <a:ea typeface="HGｺﾞｼｯｸE" panose="020B0909000000000000" pitchFamily="49" charset="-128"/>
            </a:endParaRPr>
          </a:p>
          <a:p>
            <a:pPr>
              <a:spcBef>
                <a:spcPts val="0"/>
              </a:spcBef>
              <a:buFontTx/>
              <a:buNone/>
            </a:pPr>
            <a:r>
              <a:rPr lang="ja-JP" altLang="en-US" sz="1000" dirty="0">
                <a:ea typeface="HGｺﾞｼｯｸE" panose="020B0909000000000000" pitchFamily="49" charset="-128"/>
              </a:rPr>
              <a:t>    お願い致します。</a:t>
            </a:r>
          </a:p>
        </p:txBody>
      </p:sp>
      <p:sp>
        <p:nvSpPr>
          <p:cNvPr id="4357" name="Text Box 261"/>
          <p:cNvSpPr txBox="1">
            <a:spLocks noChangeArrowheads="1"/>
          </p:cNvSpPr>
          <p:nvPr/>
        </p:nvSpPr>
        <p:spPr bwMode="auto">
          <a:xfrm>
            <a:off x="4083050" y="1936433"/>
            <a:ext cx="3097213" cy="800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ja-JP" altLang="en-US" sz="1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幹事・会員会社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ja-JP" altLang="en-US" sz="1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　＠  </a:t>
            </a:r>
            <a:r>
              <a:rPr lang="en-US" altLang="ja-JP" sz="1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8,000</a:t>
            </a:r>
            <a:r>
              <a:rPr lang="ja-JP" altLang="en-US" sz="1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円／名</a:t>
            </a:r>
            <a:r>
              <a:rPr lang="en-US" altLang="ja-JP" sz="1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×</a:t>
            </a:r>
            <a:r>
              <a:rPr lang="ja-JP" altLang="en-US" sz="1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名＝　　　　　　円</a:t>
            </a:r>
          </a:p>
          <a:p>
            <a:pPr>
              <a:spcBef>
                <a:spcPct val="0"/>
              </a:spcBef>
              <a:buFontTx/>
              <a:buNone/>
            </a:pPr>
            <a:endParaRPr lang="ja-JP" altLang="en-US" sz="4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ja-JP" altLang="en-US" sz="1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</a:t>
            </a:r>
            <a:r>
              <a:rPr lang="zh-CN" altLang="en-US" sz="1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一般会社</a:t>
            </a:r>
            <a:r>
              <a:rPr lang="ja-JP" altLang="en-US" sz="1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　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ja-JP" altLang="en-US" sz="1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　</a:t>
            </a:r>
            <a:r>
              <a:rPr lang="zh-CN" altLang="en-US" sz="1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＠</a:t>
            </a:r>
            <a:r>
              <a:rPr lang="en-US" altLang="zh-CN" sz="1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10,000</a:t>
            </a:r>
            <a:r>
              <a:rPr lang="zh-CN" altLang="en-US" sz="1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円／名</a:t>
            </a:r>
            <a:r>
              <a:rPr lang="en-US" altLang="zh-CN" sz="1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×</a:t>
            </a:r>
            <a:r>
              <a:rPr lang="zh-CN" altLang="en-US" sz="1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名＝　　　　</a:t>
            </a:r>
            <a:r>
              <a:rPr lang="ja-JP" altLang="en-US" sz="1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</a:t>
            </a:r>
            <a:r>
              <a:rPr lang="zh-CN" altLang="en-US" sz="1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円</a:t>
            </a:r>
            <a:endParaRPr lang="ja-JP" altLang="en-US" sz="10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4358" name="Text Box 273"/>
          <p:cNvSpPr txBox="1">
            <a:spLocks noChangeArrowheads="1"/>
          </p:cNvSpPr>
          <p:nvPr/>
        </p:nvSpPr>
        <p:spPr bwMode="auto">
          <a:xfrm>
            <a:off x="3673475" y="3042444"/>
            <a:ext cx="3779564" cy="5770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ja-JP" altLang="en-US" sz="11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北陸銀行</a:t>
            </a:r>
            <a:r>
              <a:rPr lang="ja-JP" altLang="en-US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二の宮</a:t>
            </a:r>
            <a:r>
              <a:rPr lang="ja-JP" altLang="en-US" sz="11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支店</a:t>
            </a:r>
            <a:r>
              <a:rPr lang="ja-JP" altLang="en-US" sz="11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普通預金　</a:t>
            </a:r>
            <a:r>
              <a:rPr lang="en-US" altLang="ja-JP" sz="11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6075446</a:t>
            </a:r>
            <a:r>
              <a:rPr lang="ja-JP" altLang="en-US" sz="1100" dirty="0">
                <a:solidFill>
                  <a:srgbClr val="FF0000"/>
                </a:solidFill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</a:t>
            </a:r>
          </a:p>
          <a:p>
            <a:pPr>
              <a:spcBef>
                <a:spcPct val="0"/>
              </a:spcBef>
              <a:buFontTx/>
              <a:buNone/>
            </a:pPr>
            <a:r>
              <a:rPr lang="ja-JP" altLang="en-US" sz="1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ＱＣ</a:t>
            </a:r>
            <a:r>
              <a:rPr lang="ja-JP" altLang="en-US" sz="10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サークル福井</a:t>
            </a:r>
            <a:r>
              <a:rPr lang="ja-JP" altLang="en-US" sz="100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地区 </a:t>
            </a:r>
            <a:r>
              <a:rPr lang="ja-JP" altLang="en-US" sz="100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第１ブロック　セーレン㈱</a:t>
            </a:r>
            <a:endParaRPr lang="en-US" altLang="ja-JP" sz="100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spcBef>
                <a:spcPct val="0"/>
              </a:spcBef>
              <a:buFontTx/>
              <a:buNone/>
            </a:pPr>
            <a:r>
              <a:rPr lang="en-US" altLang="ja-JP" sz="105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(</a:t>
            </a:r>
            <a:r>
              <a:rPr lang="ja-JP" altLang="en-US" sz="105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ｷｭｰｼｰｻｰｸﾙﾌｸｲﾁｸ ﾀﾞｲｲﾁﾌﾞﾛｯｸｾｰﾚﾝ</a:t>
            </a:r>
            <a:r>
              <a:rPr lang="en-US" altLang="ja-JP" sz="105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(</a:t>
            </a:r>
            <a:r>
              <a:rPr lang="ja-JP" altLang="en-US" sz="1050" dirty="0" smtClean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ｶ </a:t>
            </a:r>
            <a:r>
              <a:rPr lang="en-US" altLang="ja-JP" sz="105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)</a:t>
            </a:r>
            <a:endParaRPr lang="ja-JP" altLang="en-US" sz="105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</p:txBody>
      </p:sp>
      <p:sp>
        <p:nvSpPr>
          <p:cNvPr id="4344" name="テキスト ボックス 3"/>
          <p:cNvSpPr txBox="1">
            <a:spLocks noChangeArrowheads="1"/>
          </p:cNvSpPr>
          <p:nvPr/>
        </p:nvSpPr>
        <p:spPr bwMode="auto">
          <a:xfrm>
            <a:off x="323850" y="4483100"/>
            <a:ext cx="3311525" cy="7381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>
              <a:defRPr/>
            </a:pPr>
            <a:r>
              <a:rPr kumimoji="1" lang="ja-JP" altLang="en-US" sz="1050" dirty="0">
                <a:latin typeface="HG丸ｺﾞｼｯｸM-PRO" pitchFamily="50" charset="-128"/>
                <a:ea typeface="HG丸ｺﾞｼｯｸM-PRO" pitchFamily="50" charset="-128"/>
              </a:rPr>
              <a:t>申込頂いた後、担当より申込受領印を押印、</a:t>
            </a:r>
            <a:r>
              <a:rPr kumimoji="1" lang="en-US" altLang="ja-JP" sz="1050" dirty="0">
                <a:latin typeface="HG丸ｺﾞｼｯｸM-PRO" pitchFamily="50" charset="-128"/>
                <a:ea typeface="HG丸ｺﾞｼｯｸM-PRO" pitchFamily="50" charset="-128"/>
              </a:rPr>
              <a:t>FAX</a:t>
            </a:r>
            <a:r>
              <a:rPr kumimoji="1" lang="ja-JP" altLang="en-US" sz="1050" dirty="0">
                <a:latin typeface="HG丸ｺﾞｼｯｸM-PRO" pitchFamily="50" charset="-128"/>
                <a:ea typeface="HG丸ｺﾞｼｯｸM-PRO" pitchFamily="50" charset="-128"/>
              </a:rPr>
              <a:t>で返信させていただきます。メールアドレスをご記入の場合は、メールで返信させて頂きます。</a:t>
            </a:r>
          </a:p>
          <a:p>
            <a:pPr>
              <a:defRPr/>
            </a:pPr>
            <a:r>
              <a:rPr kumimoji="1" lang="en-US" altLang="ja-JP" sz="1050" dirty="0">
                <a:latin typeface="HG丸ｺﾞｼｯｸM-PRO" pitchFamily="50" charset="-128"/>
                <a:ea typeface="HG丸ｺﾞｼｯｸM-PRO" pitchFamily="50" charset="-128"/>
              </a:rPr>
              <a:t>(</a:t>
            </a:r>
            <a:r>
              <a:rPr kumimoji="1" lang="ja-JP" altLang="en-US" sz="1050" dirty="0">
                <a:latin typeface="HG丸ｺﾞｼｯｸM-PRO" pitchFamily="50" charset="-128"/>
                <a:ea typeface="HG丸ｺﾞｼｯｸM-PRO" pitchFamily="50" charset="-128"/>
              </a:rPr>
              <a:t>申込受付完了をご確認いただくため）</a:t>
            </a:r>
          </a:p>
        </p:txBody>
      </p:sp>
      <p:sp>
        <p:nvSpPr>
          <p:cNvPr id="4360" name="テキスト ボックス 3"/>
          <p:cNvSpPr txBox="1">
            <a:spLocks noChangeArrowheads="1"/>
          </p:cNvSpPr>
          <p:nvPr/>
        </p:nvSpPr>
        <p:spPr bwMode="auto">
          <a:xfrm>
            <a:off x="323850" y="10099675"/>
            <a:ext cx="7056439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r>
              <a:rPr kumimoji="1" lang="ja-JP" altLang="en-US" sz="1200" spc="-15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注）申し込みの名前は間違いのないようご注意ください。お伺いした情報は、個人が特定できない状態に</a:t>
            </a:r>
            <a:endParaRPr kumimoji="1" lang="en-US" altLang="ja-JP" sz="1200" spc="-150" dirty="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r>
              <a:rPr kumimoji="1" lang="ja-JP" altLang="en-US" sz="1200" spc="-15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　変換したうえで、</a:t>
            </a:r>
            <a:r>
              <a:rPr kumimoji="1" lang="en-US" altLang="ja-JP" sz="1200" spc="-15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QC</a:t>
            </a:r>
            <a:r>
              <a:rPr kumimoji="1" lang="ja-JP" altLang="en-US" sz="1200" spc="-150" dirty="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サークル行事案内に利用させていただく場合がございます。</a:t>
            </a:r>
          </a:p>
        </p:txBody>
      </p:sp>
      <p:pic>
        <p:nvPicPr>
          <p:cNvPr id="18" name="Picture 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3058" y="199454"/>
            <a:ext cx="575246" cy="57524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テキスト ボックス 3">
            <a:extLst>
              <a:ext uri="{FF2B5EF4-FFF2-40B4-BE49-F238E27FC236}">
                <a16:creationId xmlns="" xmlns:a16="http://schemas.microsoft.com/office/drawing/2014/main" id="{95B49F1D-785B-0A97-8DD2-8C3FE8C96BAD}"/>
              </a:ext>
            </a:extLst>
          </p:cNvPr>
          <p:cNvSpPr txBox="1"/>
          <p:nvPr/>
        </p:nvSpPr>
        <p:spPr>
          <a:xfrm>
            <a:off x="5401023" y="185289"/>
            <a:ext cx="205201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1400" b="1" kern="10" dirty="0">
                <a:ln w="19050">
                  <a:noFill/>
                  <a:round/>
                  <a:headEnd/>
                  <a:tailEnd/>
                </a:ln>
                <a:latin typeface="HG丸ｺﾞｼｯｸM-PRO"/>
                <a:ea typeface="HG丸ｺﾞｼｯｸM-PRO"/>
              </a:rPr>
              <a:t> 開催日</a:t>
            </a:r>
            <a:r>
              <a:rPr lang="en-US" altLang="zh-TW" sz="1400" b="1" kern="10" dirty="0">
                <a:ln w="19050">
                  <a:noFill/>
                  <a:round/>
                  <a:headEnd/>
                  <a:tailEnd/>
                </a:ln>
                <a:latin typeface="HG丸ｺﾞｼｯｸM-PRO"/>
                <a:ea typeface="HG丸ｺﾞｼｯｸM-PRO"/>
              </a:rPr>
              <a:t>;</a:t>
            </a:r>
          </a:p>
          <a:p>
            <a:r>
              <a:rPr lang="zh-TW" altLang="en-US" sz="1400" b="1" kern="10" dirty="0">
                <a:ln w="19050">
                  <a:noFill/>
                  <a:round/>
                  <a:headEnd/>
                  <a:tailEnd/>
                </a:ln>
                <a:latin typeface="HG丸ｺﾞｼｯｸM-PRO"/>
                <a:ea typeface="HG丸ｺﾞｼｯｸM-PRO"/>
              </a:rPr>
              <a:t> </a:t>
            </a:r>
            <a:r>
              <a:rPr lang="en-US" altLang="zh-TW" sz="1400" b="1" kern="10" dirty="0" smtClean="0">
                <a:ln w="19050">
                  <a:noFill/>
                  <a:round/>
                  <a:headEnd/>
                  <a:tailEnd/>
                </a:ln>
                <a:latin typeface="HG丸ｺﾞｼｯｸM-PRO"/>
                <a:ea typeface="HG丸ｺﾞｼｯｸM-PRO"/>
              </a:rPr>
              <a:t>2026</a:t>
            </a:r>
            <a:r>
              <a:rPr lang="zh-TW" altLang="en-US" sz="1400" b="1" kern="10" dirty="0" smtClean="0">
                <a:ln w="19050">
                  <a:noFill/>
                  <a:round/>
                  <a:headEnd/>
                  <a:tailEnd/>
                </a:ln>
                <a:latin typeface="HG丸ｺﾞｼｯｸM-PRO"/>
                <a:ea typeface="HG丸ｺﾞｼｯｸM-PRO"/>
              </a:rPr>
              <a:t>年</a:t>
            </a:r>
            <a:r>
              <a:rPr lang="en-US" altLang="zh-TW" sz="1400" b="1" kern="10" dirty="0" smtClean="0">
                <a:ln w="19050">
                  <a:noFill/>
                  <a:round/>
                  <a:headEnd/>
                  <a:tailEnd/>
                </a:ln>
                <a:latin typeface="HG丸ｺﾞｼｯｸM-PRO"/>
                <a:ea typeface="HG丸ｺﾞｼｯｸM-PRO"/>
              </a:rPr>
              <a:t>6</a:t>
            </a:r>
            <a:r>
              <a:rPr lang="zh-TW" altLang="en-US" sz="1400" b="1" kern="10" dirty="0" smtClean="0">
                <a:ln w="19050">
                  <a:noFill/>
                  <a:round/>
                  <a:headEnd/>
                  <a:tailEnd/>
                </a:ln>
                <a:latin typeface="HG丸ｺﾞｼｯｸM-PRO"/>
                <a:ea typeface="HG丸ｺﾞｼｯｸM-PRO"/>
              </a:rPr>
              <a:t>月</a:t>
            </a:r>
            <a:r>
              <a:rPr lang="en-US" altLang="zh-TW" sz="1400" b="1" kern="10" dirty="0">
                <a:ln w="19050">
                  <a:noFill/>
                  <a:round/>
                  <a:headEnd/>
                  <a:tailEnd/>
                </a:ln>
                <a:latin typeface="HG丸ｺﾞｼｯｸM-PRO"/>
                <a:ea typeface="HG丸ｺﾞｼｯｸM-PRO"/>
              </a:rPr>
              <a:t>5</a:t>
            </a:r>
            <a:r>
              <a:rPr lang="zh-TW" altLang="en-US" sz="1400" b="1" kern="10" dirty="0" smtClean="0">
                <a:ln w="19050">
                  <a:noFill/>
                  <a:round/>
                  <a:headEnd/>
                  <a:tailEnd/>
                </a:ln>
                <a:latin typeface="HG丸ｺﾞｼｯｸM-PRO"/>
                <a:ea typeface="HG丸ｺﾞｼｯｸM-PRO"/>
              </a:rPr>
              <a:t>日</a:t>
            </a:r>
            <a:r>
              <a:rPr lang="en-US" altLang="zh-TW" sz="1400" b="1" kern="10" dirty="0">
                <a:ln w="19050">
                  <a:noFill/>
                  <a:round/>
                  <a:headEnd/>
                  <a:tailEnd/>
                </a:ln>
                <a:latin typeface="HG丸ｺﾞｼｯｸM-PRO"/>
                <a:ea typeface="HG丸ｺﾞｼｯｸM-PRO"/>
              </a:rPr>
              <a:t>(</a:t>
            </a:r>
            <a:r>
              <a:rPr lang="zh-TW" altLang="en-US" sz="1400" b="1" kern="10" dirty="0">
                <a:ln w="19050">
                  <a:noFill/>
                  <a:round/>
                  <a:headEnd/>
                  <a:tailEnd/>
                </a:ln>
                <a:latin typeface="HG丸ｺﾞｼｯｸM-PRO"/>
                <a:ea typeface="HG丸ｺﾞｼｯｸM-PRO"/>
              </a:rPr>
              <a:t>金</a:t>
            </a:r>
            <a:r>
              <a:rPr lang="en-US" altLang="zh-TW" sz="1400" b="1" kern="10" dirty="0">
                <a:ln w="19050">
                  <a:noFill/>
                  <a:round/>
                  <a:headEnd/>
                  <a:tailEnd/>
                </a:ln>
                <a:latin typeface="HG丸ｺﾞｼｯｸM-PRO"/>
                <a:ea typeface="HG丸ｺﾞｼｯｸM-PRO"/>
              </a:rPr>
              <a:t>)</a:t>
            </a:r>
            <a:endParaRPr kumimoji="1" lang="ja-JP" altLang="en-US" sz="1400" dirty="0"/>
          </a:p>
        </p:txBody>
      </p:sp>
      <p:sp>
        <p:nvSpPr>
          <p:cNvPr id="5" name="テキスト ボックス 4">
            <a:extLst>
              <a:ext uri="{FF2B5EF4-FFF2-40B4-BE49-F238E27FC236}">
                <a16:creationId xmlns="" xmlns:a16="http://schemas.microsoft.com/office/drawing/2014/main" id="{97B7397A-D6D1-94E3-FEF7-593A19D9BC8A}"/>
              </a:ext>
            </a:extLst>
          </p:cNvPr>
          <p:cNvSpPr txBox="1"/>
          <p:nvPr/>
        </p:nvSpPr>
        <p:spPr>
          <a:xfrm>
            <a:off x="828303" y="594172"/>
            <a:ext cx="470159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150" b="1" kern="10" dirty="0">
                <a:ln w="9525">
                  <a:noFill/>
                  <a:round/>
                  <a:headEnd/>
                  <a:tailEnd/>
                </a:ln>
                <a:latin typeface="HG丸ｺﾞｼｯｸM-PRO"/>
                <a:ea typeface="HG丸ｺﾞｼｯｸM-PRO"/>
              </a:rPr>
              <a:t>Fax</a:t>
            </a:r>
            <a:r>
              <a:rPr lang="ja-JP" altLang="en-US" sz="1150" b="1" kern="10" dirty="0">
                <a:ln w="9525">
                  <a:noFill/>
                  <a:round/>
                  <a:headEnd/>
                  <a:tailEnd/>
                </a:ln>
                <a:latin typeface="HG丸ｺﾞｼｯｸM-PRO"/>
                <a:ea typeface="HG丸ｺﾞｼｯｸM-PRO"/>
              </a:rPr>
              <a:t>：</a:t>
            </a:r>
            <a:r>
              <a:rPr lang="en-US" altLang="ja-JP" sz="1150" b="1" kern="10" dirty="0" smtClean="0">
                <a:ln w="9525">
                  <a:noFill/>
                  <a:round/>
                  <a:headEnd/>
                  <a:tailEnd/>
                </a:ln>
                <a:latin typeface="HG丸ｺﾞｼｯｸM-PRO"/>
                <a:ea typeface="HG丸ｺﾞｼｯｸM-PRO"/>
              </a:rPr>
              <a:t>0776-23-5308</a:t>
            </a:r>
            <a:r>
              <a:rPr lang="ja-JP" altLang="en-US" sz="1150" b="1" kern="10" dirty="0">
                <a:ln w="9525">
                  <a:noFill/>
                  <a:round/>
                  <a:headEnd/>
                  <a:tailEnd/>
                </a:ln>
                <a:latin typeface="HG丸ｺﾞｼｯｸM-PRO"/>
                <a:ea typeface="HG丸ｺﾞｼｯｸM-PRO"/>
              </a:rPr>
              <a:t>　</a:t>
            </a:r>
            <a:r>
              <a:rPr lang="en-US" altLang="ja-JP" sz="1150" b="1" kern="10" dirty="0">
                <a:ln w="9525">
                  <a:noFill/>
                  <a:round/>
                  <a:headEnd/>
                  <a:tailEnd/>
                </a:ln>
                <a:latin typeface="HG丸ｺﾞｼｯｸM-PRO"/>
                <a:ea typeface="HG丸ｺﾞｼｯｸM-PRO"/>
              </a:rPr>
              <a:t>Mail</a:t>
            </a:r>
            <a:r>
              <a:rPr lang="ja-JP" altLang="en-US" sz="1150" b="1" kern="10" dirty="0" smtClean="0">
                <a:ln w="9525">
                  <a:noFill/>
                  <a:round/>
                  <a:headEnd/>
                  <a:tailEnd/>
                </a:ln>
                <a:latin typeface="HG丸ｺﾞｼｯｸM-PRO"/>
                <a:ea typeface="HG丸ｺﾞｼｯｸM-PRO"/>
              </a:rPr>
              <a:t>：</a:t>
            </a:r>
            <a:r>
              <a:rPr lang="en-US" altLang="ja-JP" sz="1150" b="1" kern="10" dirty="0" smtClean="0">
                <a:ln w="9525">
                  <a:noFill/>
                  <a:round/>
                  <a:headEnd/>
                  <a:tailEnd/>
                </a:ln>
                <a:latin typeface="HG丸ｺﾞｼｯｸM-PRO"/>
                <a:ea typeface="HG丸ｺﾞｼｯｸM-PRO"/>
              </a:rPr>
              <a:t>kouichi.ogawa@seiren.com</a:t>
            </a:r>
            <a:endParaRPr kumimoji="1" lang="ja-JP" altLang="en-US" sz="1150" b="1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図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4424" y="1458268"/>
            <a:ext cx="7352413" cy="3981033"/>
          </a:xfrm>
          <a:prstGeom prst="rect">
            <a:avLst/>
          </a:prstGeom>
        </p:spPr>
      </p:pic>
      <p:sp>
        <p:nvSpPr>
          <p:cNvPr id="5122" name="Text Box 36"/>
          <p:cNvSpPr txBox="1">
            <a:spLocks noChangeArrowheads="1"/>
          </p:cNvSpPr>
          <p:nvPr/>
        </p:nvSpPr>
        <p:spPr bwMode="auto">
          <a:xfrm>
            <a:off x="1266825" y="522288"/>
            <a:ext cx="4824413" cy="579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 algn="ctr">
              <a:spcBef>
                <a:spcPct val="50000"/>
              </a:spcBef>
              <a:buFontTx/>
              <a:buNone/>
            </a:pPr>
            <a:r>
              <a:rPr kumimoji="0" lang="ja-JP" altLang="en-US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研修会場駐車場案内図</a:t>
            </a:r>
          </a:p>
        </p:txBody>
      </p:sp>
      <p:sp>
        <p:nvSpPr>
          <p:cNvPr id="5124" name="テキスト ボックス 2"/>
          <p:cNvSpPr txBox="1">
            <a:spLocks noChangeArrowheads="1"/>
          </p:cNvSpPr>
          <p:nvPr/>
        </p:nvSpPr>
        <p:spPr bwMode="auto">
          <a:xfrm>
            <a:off x="252413" y="4051300"/>
            <a:ext cx="2303462" cy="1057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lnSpc>
                <a:spcPct val="125000"/>
              </a:lnSpc>
              <a:spcBef>
                <a:spcPct val="0"/>
              </a:spcBef>
              <a:buFontTx/>
              <a:buNone/>
            </a:pPr>
            <a:r>
              <a:rPr lang="en-US" altLang="ja-JP" sz="130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※</a:t>
            </a:r>
            <a:r>
              <a:rPr lang="ja-JP" altLang="en-US" sz="130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清水図書館、清水南公民館の来館者のための駐車スペースです。受講者の方は駐車しないでください。</a:t>
            </a:r>
          </a:p>
        </p:txBody>
      </p:sp>
      <p:sp>
        <p:nvSpPr>
          <p:cNvPr id="5125" name="テキスト ボックス 15"/>
          <p:cNvSpPr txBox="1">
            <a:spLocks noChangeArrowheads="1"/>
          </p:cNvSpPr>
          <p:nvPr/>
        </p:nvSpPr>
        <p:spPr bwMode="auto">
          <a:xfrm>
            <a:off x="468313" y="5707063"/>
            <a:ext cx="6624637" cy="26892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50" charset="-128"/>
              </a:defRPr>
            </a:lvl9pPr>
          </a:lstStyle>
          <a:p>
            <a:pPr>
              <a:lnSpc>
                <a:spcPct val="125000"/>
              </a:lnSpc>
              <a:spcBef>
                <a:spcPct val="0"/>
              </a:spcBef>
              <a:buFontTx/>
              <a:buNone/>
            </a:pPr>
            <a:r>
              <a:rPr lang="ja-JP" altLang="en-US" sz="150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・受講者の方は</a:t>
            </a:r>
            <a:r>
              <a:rPr lang="en-US" altLang="ja-JP" sz="150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『P-1</a:t>
            </a:r>
            <a:r>
              <a:rPr lang="ja-JP" altLang="en-US" sz="150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駐車場</a:t>
            </a:r>
            <a:r>
              <a:rPr lang="en-US" altLang="ja-JP" sz="150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』</a:t>
            </a:r>
            <a:r>
              <a:rPr lang="ja-JP" altLang="en-US" sz="150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に駐車してください。</a:t>
            </a:r>
            <a:endParaRPr lang="en-US" altLang="ja-JP" sz="150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lnSpc>
                <a:spcPct val="125000"/>
              </a:lnSpc>
              <a:spcBef>
                <a:spcPct val="0"/>
              </a:spcBef>
              <a:buFontTx/>
              <a:buNone/>
            </a:pPr>
            <a:r>
              <a:rPr lang="ja-JP" altLang="en-US" sz="150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・</a:t>
            </a:r>
            <a:r>
              <a:rPr lang="en-US" altLang="ja-JP" sz="150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『P-1</a:t>
            </a:r>
            <a:r>
              <a:rPr lang="ja-JP" altLang="en-US" sz="150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駐車場</a:t>
            </a:r>
            <a:r>
              <a:rPr lang="en-US" altLang="ja-JP" sz="150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』</a:t>
            </a:r>
            <a:r>
              <a:rPr lang="ja-JP" altLang="en-US" sz="150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の一部には清水図書館、清水南公民館の来館者のため　</a:t>
            </a:r>
            <a:endParaRPr lang="en-US" altLang="ja-JP" sz="150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lnSpc>
                <a:spcPct val="125000"/>
              </a:lnSpc>
              <a:spcBef>
                <a:spcPct val="0"/>
              </a:spcBef>
              <a:buFontTx/>
              <a:buNone/>
            </a:pPr>
            <a:r>
              <a:rPr lang="ja-JP" altLang="en-US" sz="150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の駐車スペースがあります。受講者の方は駐車しないでください。</a:t>
            </a:r>
            <a:endParaRPr lang="en-US" altLang="ja-JP" sz="150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lnSpc>
                <a:spcPct val="125000"/>
              </a:lnSpc>
              <a:spcBef>
                <a:spcPct val="0"/>
              </a:spcBef>
              <a:buFontTx/>
              <a:buNone/>
            </a:pPr>
            <a:r>
              <a:rPr lang="ja-JP" altLang="en-US" sz="150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・</a:t>
            </a:r>
            <a:r>
              <a:rPr lang="en-US" altLang="ja-JP" sz="150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『P-1</a:t>
            </a:r>
            <a:r>
              <a:rPr lang="ja-JP" altLang="en-US" sz="150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駐車場</a:t>
            </a:r>
            <a:r>
              <a:rPr lang="en-US" altLang="ja-JP" sz="150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』</a:t>
            </a:r>
            <a:r>
              <a:rPr lang="ja-JP" altLang="en-US" sz="150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が満車となった場合には、</a:t>
            </a:r>
            <a:r>
              <a:rPr lang="en-US" altLang="ja-JP" sz="150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『P-5</a:t>
            </a:r>
            <a:r>
              <a:rPr lang="ja-JP" altLang="en-US" sz="150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駐車場</a:t>
            </a:r>
            <a:r>
              <a:rPr lang="en-US" altLang="ja-JP" sz="150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』</a:t>
            </a:r>
            <a:r>
              <a:rPr lang="ja-JP" altLang="en-US" sz="150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に駐車して</a:t>
            </a:r>
            <a:endParaRPr lang="en-US" altLang="ja-JP" sz="150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lnSpc>
                <a:spcPct val="125000"/>
              </a:lnSpc>
              <a:spcBef>
                <a:spcPct val="0"/>
              </a:spcBef>
              <a:buFontTx/>
              <a:buNone/>
            </a:pPr>
            <a:r>
              <a:rPr lang="ja-JP" altLang="en-US" sz="150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いただきます。誘導係の案内に従って移動してください。</a:t>
            </a:r>
            <a:endParaRPr lang="en-US" altLang="ja-JP" sz="150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lnSpc>
                <a:spcPct val="125000"/>
              </a:lnSpc>
              <a:spcBef>
                <a:spcPct val="0"/>
              </a:spcBef>
              <a:buFontTx/>
              <a:buNone/>
            </a:pPr>
            <a:r>
              <a:rPr lang="ja-JP" altLang="en-US" sz="150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・他の施設の駐車場、近隣の店舗の駐車場、道路の路肩などには絶対に</a:t>
            </a:r>
            <a:endParaRPr lang="en-US" altLang="ja-JP" sz="150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lnSpc>
                <a:spcPct val="125000"/>
              </a:lnSpc>
              <a:spcBef>
                <a:spcPct val="0"/>
              </a:spcBef>
              <a:buFontTx/>
              <a:buNone/>
            </a:pPr>
            <a:r>
              <a:rPr lang="ja-JP" altLang="en-US" sz="150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駐車しないでください。</a:t>
            </a:r>
            <a:endParaRPr lang="en-US" altLang="ja-JP" sz="150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lnSpc>
                <a:spcPct val="125000"/>
              </a:lnSpc>
              <a:spcBef>
                <a:spcPct val="0"/>
              </a:spcBef>
              <a:buFontTx/>
              <a:buNone/>
            </a:pPr>
            <a:r>
              <a:rPr lang="ja-JP" altLang="en-US" sz="150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・収容台数に限りがありますので、できるだけ相乗りでお越しください</a:t>
            </a:r>
            <a:endParaRPr lang="en-US" altLang="ja-JP" sz="1500">
              <a:latin typeface="HG丸ｺﾞｼｯｸM-PRO" panose="020F0600000000000000" pitchFamily="50" charset="-128"/>
              <a:ea typeface="HG丸ｺﾞｼｯｸM-PRO" panose="020F0600000000000000" pitchFamily="50" charset="-128"/>
            </a:endParaRPr>
          </a:p>
          <a:p>
            <a:pPr>
              <a:lnSpc>
                <a:spcPct val="125000"/>
              </a:lnSpc>
              <a:spcBef>
                <a:spcPct val="0"/>
              </a:spcBef>
              <a:buFontTx/>
              <a:buNone/>
            </a:pPr>
            <a:r>
              <a:rPr lang="ja-JP" altLang="en-US" sz="1500">
                <a:latin typeface="HG丸ｺﾞｼｯｸM-PRO" panose="020F0600000000000000" pitchFamily="50" charset="-128"/>
                <a:ea typeface="HG丸ｺﾞｼｯｸM-PRO" panose="020F0600000000000000" pitchFamily="50" charset="-128"/>
              </a:rPr>
              <a:t>　ますようお願い致します。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標準デザイン">
  <a:themeElements>
    <a:clrScheme name="標準デザイ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標準デザイン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tx1"/>
        </a:solidFill>
        <a:ln>
          <a:noFill/>
        </a:ln>
        <a:effectLst/>
        <a:extLst>
          <a:ext uri="{91240B29-F687-4F45-9708-019B960494DF}">
            <a14:hiddenLine xmlns:a14="http://schemas.microsoft.com/office/drawing/2010/main" w="9525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rgbClr val="868686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ja-JP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ＭＳ Ｐゴシック" panose="020B0600070205080204" pitchFamily="50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tx1"/>
        </a:solidFill>
        <a:ln>
          <a:noFill/>
        </a:ln>
        <a:effectLst/>
        <a:extLst>
          <a:ext uri="{91240B29-F687-4F45-9708-019B960494DF}">
            <a14:hiddenLine xmlns:a14="http://schemas.microsoft.com/office/drawing/2010/main" w="9525" cap="flat" cmpd="sng" algn="ctr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rgbClr val="868686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ja-JP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ＭＳ Ｐゴシック" panose="020B0600070205080204" pitchFamily="50" charset="-128"/>
          </a:defRPr>
        </a:defPPr>
      </a:lstStyle>
    </a:lnDef>
  </a:objectDefaults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92F597795235254D8A5E9E2DA15D4599" ma:contentTypeVersion="13" ma:contentTypeDescription="新しいドキュメントを作成します。" ma:contentTypeScope="" ma:versionID="02875b7a3f95ffef5fa17454a01df195">
  <xsd:schema xmlns:xsd="http://www.w3.org/2001/XMLSchema" xmlns:xs="http://www.w3.org/2001/XMLSchema" xmlns:p="http://schemas.microsoft.com/office/2006/metadata/properties" xmlns:ns2="fc1feaa2-107a-4b00-92bd-9723d947a219" xmlns:ns3="81ab6709-dcc5-4c55-9ee5-f9d4fe1d31c6" targetNamespace="http://schemas.microsoft.com/office/2006/metadata/properties" ma:root="true" ma:fieldsID="8f6bb3bb008d31faa2f537b7c1b37510" ns2:_="" ns3:_="">
    <xsd:import namespace="fc1feaa2-107a-4b00-92bd-9723d947a219"/>
    <xsd:import namespace="81ab6709-dcc5-4c55-9ee5-f9d4fe1d31c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OCR" minOccurs="0"/>
                <xsd:element ref="ns2:MediaLengthInSeconds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c1feaa2-107a-4b00-92bd-9723d947a21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9" nillable="true" ma:taxonomy="true" ma:internalName="lcf76f155ced4ddcb4097134ff3c332f" ma:taxonomyFieldName="MediaServiceImageTags" ma:displayName="画像タグ" ma:readOnly="false" ma:fieldId="{5cf76f15-5ced-4ddc-b409-7134ff3c332f}" ma:taxonomyMulti="true" ma:sspId="b3d35e20-0b72-48f0-a0bf-05b31252e0a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Location" ma:index="20" nillable="true" ma:displayName="Location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1ab6709-dcc5-4c55-9ee5-f9d4fe1d31c6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共有相手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共有相手の詳細情報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fc1feaa2-107a-4b00-92bd-9723d947a219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DE14E25B-93E8-4B24-ADB4-0834A32C1C0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c1feaa2-107a-4b00-92bd-9723d947a219"/>
    <ds:schemaRef ds:uri="81ab6709-dcc5-4c55-9ee5-f9d4fe1d31c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254CC271-4BE7-4B85-80C5-FCFA69846C8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4B7AF4B9-DE59-4BC6-A01D-9AAFA8DE53CF}">
  <ds:schemaRefs>
    <ds:schemaRef ds:uri="http://purl.org/dc/dcmitype/"/>
    <ds:schemaRef ds:uri="fc1feaa2-107a-4b00-92bd-9723d947a219"/>
    <ds:schemaRef ds:uri="http://schemas.microsoft.com/office/2006/metadata/properties"/>
    <ds:schemaRef ds:uri="http://schemas.microsoft.com/office/2006/documentManagement/types"/>
    <ds:schemaRef ds:uri="http://purl.org/dc/terms/"/>
    <ds:schemaRef ds:uri="http://purl.org/dc/elements/1.1/"/>
    <ds:schemaRef ds:uri="http://schemas.microsoft.com/office/infopath/2007/PartnerControls"/>
    <ds:schemaRef ds:uri="http://schemas.openxmlformats.org/package/2006/metadata/core-properties"/>
    <ds:schemaRef ds:uri="81ab6709-dcc5-4c55-9ee5-f9d4fe1d31c6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3025</TotalTime>
  <Words>679</Words>
  <Application>Microsoft Office PowerPoint</Application>
  <PresentationFormat>ユーザー設定</PresentationFormat>
  <Paragraphs>195</Paragraphs>
  <Slides>4</Slides>
  <Notes>3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4</vt:i4>
      </vt:variant>
    </vt:vector>
  </HeadingPairs>
  <TitlesOfParts>
    <vt:vector size="5" baseType="lpstr">
      <vt:lpstr>標準デザイン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スライド 1</dc:title>
  <dc:creator>山内 一二</dc:creator>
  <cp:lastModifiedBy>小川  浩一</cp:lastModifiedBy>
  <cp:revision>262</cp:revision>
  <cp:lastPrinted>2025-03-12T23:57:55Z</cp:lastPrinted>
  <dcterms:created xsi:type="dcterms:W3CDTF">2009-03-16T05:10:16Z</dcterms:created>
  <dcterms:modified xsi:type="dcterms:W3CDTF">2026-03-19T09:36:17Z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0x01010092F597795235254D8A5E9E2DA15D4599</vt:lpwstr>
  </property>
</Properties>
</file>