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8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8408D-6626-EF34-1A80-F241D0479F13}" v="6" vWet="7" dt="2026-04-02T09:44:04.151"/>
    <p1510:client id="{911D1B36-8A4A-B414-3CA0-B286E53E2975}" v="15" dt="2026-04-02T09:42:35.918"/>
    <p1510:client id="{96E220FB-289F-315B-A28C-9F00452C8FB9}" v="2" dt="2026-04-03T03:11:42.099"/>
    <p1510:client id="{C2171A36-E0C1-4CCA-A4A6-EC8D7CB689AD}" v="30" dt="2026-04-02T09:44:53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020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057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8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0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5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29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6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889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33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205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6992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EE3885-528F-4931-A651-7F01A71F398E}" type="datetimeFigureOut">
              <a:rPr kumimoji="1" lang="ja-JP" altLang="en-US" smtClean="0"/>
              <a:t>2026/4/2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99D884-C3A9-4F90-A0AA-05E32EEC2F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6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7564DC23-FAD3-DC18-E0BB-321B6A2384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E510ED-A476-3CFE-AC9A-F0E1CF66C54F}"/>
              </a:ext>
            </a:extLst>
          </p:cNvPr>
          <p:cNvSpPr txBox="1"/>
          <p:nvPr/>
        </p:nvSpPr>
        <p:spPr>
          <a:xfrm>
            <a:off x="4617720" y="7885798"/>
            <a:ext cx="1790937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altLang="ja-JP" sz="1200">
                <a:ea typeface="游ゴシック"/>
              </a:rPr>
              <a:t>2026</a:t>
            </a:r>
            <a:r>
              <a:rPr lang="ja-JP" altLang="en-US" sz="1200">
                <a:ea typeface="游ゴシック"/>
              </a:rPr>
              <a:t>年4月</a:t>
            </a:r>
            <a:r>
              <a:rPr lang="en-US" altLang="ja-JP" sz="1200">
                <a:ea typeface="游ゴシック"/>
              </a:rPr>
              <a:t>1</a:t>
            </a:r>
            <a:r>
              <a:rPr lang="ja-JP" altLang="en-US" sz="1200">
                <a:ea typeface="游ゴシック"/>
              </a:rPr>
              <a:t>日現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E743C5E0-5A71-4E94-FD86-2562AB6E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394" y="645403"/>
            <a:ext cx="2133600" cy="2102805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A18F3CF-8AA6-316B-905C-FA90CCC88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56" y="634079"/>
            <a:ext cx="2046460" cy="20912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AutoShape 6">
            <a:extLst>
              <a:ext uri="{FF2B5EF4-FFF2-40B4-BE49-F238E27FC236}">
                <a16:creationId xmlns:a16="http://schemas.microsoft.com/office/drawing/2014/main" id="{B0412C7D-BEBE-BD2A-C719-F000A9B6DA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2660248" cy="266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7DD1038-7CA8-6EC9-B9D8-4CF03C74A228}"/>
              </a:ext>
            </a:extLst>
          </p:cNvPr>
          <p:cNvGrpSpPr/>
          <p:nvPr/>
        </p:nvGrpSpPr>
        <p:grpSpPr>
          <a:xfrm>
            <a:off x="4572000" y="461371"/>
            <a:ext cx="2252796" cy="2289895"/>
            <a:chOff x="4572000" y="461371"/>
            <a:chExt cx="2252796" cy="2289895"/>
          </a:xfrm>
        </p:grpSpPr>
        <p:pic>
          <p:nvPicPr>
            <p:cNvPr id="1031" name="Picture 7">
              <a:extLst>
                <a:ext uri="{FF2B5EF4-FFF2-40B4-BE49-F238E27FC236}">
                  <a16:creationId xmlns:a16="http://schemas.microsoft.com/office/drawing/2014/main" id="{A9039B99-0E32-F82D-0F65-00F43B48CA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660" y="461371"/>
              <a:ext cx="2156404" cy="1700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F04D2DD1-B058-D8A5-5FDE-990F0C626B3F}"/>
                </a:ext>
              </a:extLst>
            </p:cNvPr>
            <p:cNvSpPr txBox="1"/>
            <p:nvPr/>
          </p:nvSpPr>
          <p:spPr>
            <a:xfrm>
              <a:off x="4572000" y="2089546"/>
              <a:ext cx="2252796" cy="6617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sz="1050" b="1">
                  <a:latin typeface="游ゴシック"/>
                  <a:ea typeface="游ゴシック"/>
                </a:rPr>
                <a:t>パナソニック</a:t>
              </a:r>
              <a:endParaRPr kumimoji="1" lang="en-US" altLang="ja-JP" sz="1050" b="1">
                <a:latin typeface="游ゴシック"/>
                <a:ea typeface="游ゴシック"/>
              </a:endParaRPr>
            </a:p>
            <a:p>
              <a:r>
                <a:rPr kumimoji="1" lang="ja-JP" sz="1050" b="1">
                  <a:latin typeface="游ゴシック"/>
                  <a:ea typeface="游ゴシック"/>
                </a:rPr>
                <a:t>エレクトリックワークス株式会社</a:t>
              </a:r>
              <a:endParaRPr lang="en-US" sz="1050" b="1">
                <a:latin typeface="游ゴシック"/>
                <a:ea typeface="游ゴシック"/>
              </a:endParaRPr>
            </a:p>
            <a:p>
              <a:r>
                <a:rPr kumimoji="1" lang="ja-JP" altLang="en-US" sz="1600" b="1"/>
                <a:t>　</a:t>
              </a:r>
              <a:r>
                <a:rPr kumimoji="1" lang="ja-JP" altLang="en-US" sz="1100" b="1"/>
                <a:t>三重県津市藤方</a:t>
              </a:r>
              <a:r>
                <a:rPr kumimoji="1" lang="en-US" altLang="ja-JP" sz="1100" b="1"/>
                <a:t>1668</a:t>
              </a:r>
              <a:endParaRPr kumimoji="1" lang="en-US" altLang="ja-JP" sz="1600" b="1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A1E7EA68-052E-3873-8D30-5D73DAB7BEC2}"/>
                </a:ext>
              </a:extLst>
            </p:cNvPr>
            <p:cNvSpPr/>
            <p:nvPr/>
          </p:nvSpPr>
          <p:spPr>
            <a:xfrm>
              <a:off x="4617674" y="645403"/>
              <a:ext cx="2103386" cy="2091229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08E4C517-8DE2-4EBD-7803-57DF7F963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" y="2843208"/>
            <a:ext cx="2067607" cy="20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79439866-1A81-1A04-055F-BF6ED3578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47" y="4998063"/>
            <a:ext cx="2093593" cy="199357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FABBAA47-7CBA-A4B3-4620-28E95D07E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37" y="7091826"/>
            <a:ext cx="2257063" cy="20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C853332-989F-718D-A3B0-FCC8B22AF714}"/>
              </a:ext>
            </a:extLst>
          </p:cNvPr>
          <p:cNvGrpSpPr/>
          <p:nvPr/>
        </p:nvGrpSpPr>
        <p:grpSpPr>
          <a:xfrm>
            <a:off x="4651995" y="4991547"/>
            <a:ext cx="2121892" cy="1999559"/>
            <a:chOff x="2393857" y="5990680"/>
            <a:chExt cx="2116926" cy="2178215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EAFC4F66-0EBB-1456-2AE2-6E2BC529B7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857" y="5990680"/>
              <a:ext cx="2114550" cy="1628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8B2270E-C7A3-43AB-516A-3B22B9F09B64}"/>
                </a:ext>
              </a:extLst>
            </p:cNvPr>
            <p:cNvSpPr txBox="1"/>
            <p:nvPr/>
          </p:nvSpPr>
          <p:spPr>
            <a:xfrm>
              <a:off x="2400207" y="7504781"/>
              <a:ext cx="2110576" cy="664114"/>
            </a:xfrm>
            <a:prstGeom prst="rect">
              <a:avLst/>
            </a:prstGeom>
            <a:solidFill>
              <a:srgbClr val="231815"/>
            </a:solidFill>
          </p:spPr>
          <p:txBody>
            <a:bodyPr wrap="square" rtlCol="0">
              <a:noAutofit/>
            </a:bodyPr>
            <a:lstStyle/>
            <a:p>
              <a:pPr algn="ctr"/>
              <a:br>
                <a:rPr kumimoji="1" lang="en-US" altLang="ja-JP" sz="1200" b="1">
                  <a:solidFill>
                    <a:schemeClr val="bg1"/>
                  </a:solidFill>
                </a:rPr>
              </a:br>
              <a:r>
                <a:rPr kumimoji="1" lang="ja-JP" altLang="en-US" sz="1200" b="1">
                  <a:solidFill>
                    <a:schemeClr val="bg1"/>
                  </a:solidFill>
                </a:rPr>
                <a:t>株式会社ジェイテクト</a:t>
              </a:r>
              <a:endParaRPr kumimoji="1" lang="en-US" altLang="ja-JP" sz="1200" b="1">
                <a:solidFill>
                  <a:schemeClr val="bg1"/>
                </a:solidFill>
              </a:endParaRPr>
            </a:p>
            <a:p>
              <a:r>
                <a:rPr kumimoji="1" lang="ja-JP" altLang="en-US" sz="1400" b="1">
                  <a:solidFill>
                    <a:schemeClr val="bg1"/>
                  </a:solidFill>
                </a:rPr>
                <a:t>　　　　　　</a:t>
              </a:r>
              <a:r>
                <a:rPr kumimoji="1" lang="ja-JP" altLang="en-US" sz="1200" b="1">
                  <a:solidFill>
                    <a:schemeClr val="bg1"/>
                  </a:solidFill>
                </a:rPr>
                <a:t>亀山工場</a:t>
              </a:r>
              <a:endParaRPr kumimoji="1" lang="ja-JP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AutoShape 14">
            <a:extLst>
              <a:ext uri="{FF2B5EF4-FFF2-40B4-BE49-F238E27FC236}">
                <a16:creationId xmlns:a16="http://schemas.microsoft.com/office/drawing/2014/main" id="{FD06DB77-EF05-E298-3031-AF699D3FE3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7039F3EF-217F-C302-4F5C-3C0717C687D9}"/>
              </a:ext>
            </a:extLst>
          </p:cNvPr>
          <p:cNvGrpSpPr/>
          <p:nvPr/>
        </p:nvGrpSpPr>
        <p:grpSpPr>
          <a:xfrm>
            <a:off x="111940" y="4975141"/>
            <a:ext cx="2067607" cy="2035660"/>
            <a:chOff x="133164" y="6268657"/>
            <a:chExt cx="2008152" cy="2217542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57403FF-868D-F973-94E8-A8B55F4F5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2400" y="6286308"/>
              <a:ext cx="1988916" cy="2190436"/>
            </a:xfrm>
            <a:prstGeom prst="rect">
              <a:avLst/>
            </a:prstGeom>
          </p:spPr>
        </p:pic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54541FAE-8CF1-8167-EFFC-FB16B86EF5FF}"/>
                </a:ext>
              </a:extLst>
            </p:cNvPr>
            <p:cNvSpPr/>
            <p:nvPr/>
          </p:nvSpPr>
          <p:spPr>
            <a:xfrm>
              <a:off x="133164" y="6268657"/>
              <a:ext cx="2008152" cy="22175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0F7F398E-EB79-8FF0-98C1-C5490A264A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02044" y="2837984"/>
            <a:ext cx="2048781" cy="195688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61FCC8F-536B-F002-482C-023694E855DD}"/>
              </a:ext>
            </a:extLst>
          </p:cNvPr>
          <p:cNvSpPr txBox="1"/>
          <p:nvPr/>
        </p:nvSpPr>
        <p:spPr>
          <a:xfrm>
            <a:off x="4658360" y="4722215"/>
            <a:ext cx="21515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kumimoji="1" lang="en-US" altLang="ja-JP" sz="700">
                <a:latin typeface="Meiryo UI" panose="020B0604030504040204" pitchFamily="50" charset="-128"/>
                <a:ea typeface="Meiryo UI" panose="020B0604030504040204" pitchFamily="50" charset="-128"/>
              </a:rPr>
              <a:t>511-0201</a:t>
            </a:r>
            <a:r>
              <a: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rPr>
              <a:t> 三重県いなべ市員弁町市之原</a:t>
            </a:r>
            <a:r>
              <a:rPr kumimoji="1" lang="en-US" altLang="ja-JP" sz="70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700">
                <a:latin typeface="Meiryo UI" panose="020B0604030504040204" pitchFamily="50" charset="-128"/>
                <a:ea typeface="Meiryo UI" panose="020B0604030504040204" pitchFamily="50" charset="-128"/>
              </a:rPr>
              <a:t>番地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8F1D99-8263-037D-46A2-615F6CB5C549}"/>
              </a:ext>
            </a:extLst>
          </p:cNvPr>
          <p:cNvSpPr/>
          <p:nvPr/>
        </p:nvSpPr>
        <p:spPr>
          <a:xfrm>
            <a:off x="4678121" y="2847178"/>
            <a:ext cx="2092417" cy="2035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8EC0305D-13EC-FC56-4E72-CD1B917301CB}"/>
              </a:ext>
            </a:extLst>
          </p:cNvPr>
          <p:cNvGrpSpPr/>
          <p:nvPr/>
        </p:nvGrpSpPr>
        <p:grpSpPr>
          <a:xfrm>
            <a:off x="2362199" y="2801401"/>
            <a:ext cx="2255521" cy="2091078"/>
            <a:chOff x="2362199" y="2801401"/>
            <a:chExt cx="2255521" cy="2091078"/>
          </a:xfrm>
        </p:grpSpPr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71862CFE-C189-C993-B217-702039A2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17446" y="2801401"/>
              <a:ext cx="1011553" cy="510885"/>
            </a:xfrm>
            <a:prstGeom prst="rect">
              <a:avLst/>
            </a:prstGeom>
          </p:spPr>
        </p:pic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C67F853A-8AD4-7AB5-BF05-33FDD95F68FA}"/>
                </a:ext>
              </a:extLst>
            </p:cNvPr>
            <p:cNvSpPr txBox="1"/>
            <p:nvPr/>
          </p:nvSpPr>
          <p:spPr>
            <a:xfrm flipH="1">
              <a:off x="2362199" y="4500064"/>
              <a:ext cx="2255521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50" b="1">
                  <a:latin typeface="Meiryo UI" panose="020B0604030504040204" pitchFamily="50" charset="-128"/>
                  <a:ea typeface="Meiryo UI" panose="020B0604030504040204" pitchFamily="50" charset="-128"/>
                </a:rPr>
                <a:t>株式会社デンソー　大安製作所</a:t>
              </a:r>
              <a:br>
                <a:rPr kumimoji="1" lang="en-US" altLang="ja-JP" sz="900">
                  <a:latin typeface="Meiryo UI" panose="020B0604030504040204" pitchFamily="50" charset="-128"/>
                  <a:ea typeface="Meiryo UI" panose="020B0604030504040204" pitchFamily="50" charset="-128"/>
                </a:rPr>
              </a:br>
              <a:r>
                <a:rPr kumimoji="1" lang="ja-JP" altLang="en-US" sz="900" spc="-150">
                  <a:latin typeface="Meiryo UI" panose="020B0604030504040204" pitchFamily="50" charset="-128"/>
                  <a:ea typeface="Meiryo UI" panose="020B0604030504040204" pitchFamily="50" charset="-128"/>
                </a:rPr>
                <a:t>〒</a:t>
              </a:r>
              <a:r>
                <a:rPr kumimoji="1" lang="en-US" altLang="ja-JP" sz="900" spc="-150">
                  <a:latin typeface="Meiryo UI" panose="020B0604030504040204" pitchFamily="50" charset="-128"/>
                  <a:ea typeface="Meiryo UI" panose="020B0604030504040204" pitchFamily="50" charset="-128"/>
                </a:rPr>
                <a:t>511-0296</a:t>
              </a:r>
              <a:r>
                <a:rPr kumimoji="1" lang="ja-JP" altLang="en-US" sz="900" spc="-150">
                  <a:latin typeface="Meiryo UI" panose="020B0604030504040204" pitchFamily="50" charset="-128"/>
                  <a:ea typeface="Meiryo UI" panose="020B0604030504040204" pitchFamily="50" charset="-128"/>
                </a:rPr>
                <a:t> 三重県いなべ市大安町門前</a:t>
              </a:r>
              <a:r>
                <a:rPr kumimoji="1" lang="en-US" altLang="ja-JP" sz="900" spc="-150">
                  <a:latin typeface="Meiryo UI" panose="020B0604030504040204" pitchFamily="50" charset="-128"/>
                  <a:ea typeface="Meiryo UI" panose="020B0604030504040204" pitchFamily="50" charset="-128"/>
                </a:rPr>
                <a:t>1530</a:t>
              </a:r>
              <a:r>
                <a:rPr kumimoji="1" lang="ja-JP" altLang="en-US" sz="900" spc="-150">
                  <a:latin typeface="Meiryo UI" panose="020B0604030504040204" pitchFamily="50" charset="-128"/>
                  <a:ea typeface="Meiryo UI" panose="020B0604030504040204" pitchFamily="50" charset="-128"/>
                </a:rPr>
                <a:t>番地</a:t>
              </a:r>
            </a:p>
          </p:txBody>
        </p:sp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4F0C5D31-4A34-9C10-E714-C9778FDEC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03715" y="3275561"/>
              <a:ext cx="2107326" cy="1180255"/>
            </a:xfrm>
            <a:prstGeom prst="rect">
              <a:avLst/>
            </a:prstGeom>
          </p:spPr>
        </p:pic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ECBE1DD-CA4E-8C63-AB84-166ABFCA4552}"/>
              </a:ext>
            </a:extLst>
          </p:cNvPr>
          <p:cNvSpPr/>
          <p:nvPr/>
        </p:nvSpPr>
        <p:spPr>
          <a:xfrm>
            <a:off x="2406875" y="2848640"/>
            <a:ext cx="2106926" cy="2035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AACEB619-F64E-722A-913B-1BA3DF52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20" y="0"/>
            <a:ext cx="7176304" cy="59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397C7C3-2DFD-ABD9-447A-3719EA2B04EE}"/>
              </a:ext>
            </a:extLst>
          </p:cNvPr>
          <p:cNvSpPr txBox="1"/>
          <p:nvPr/>
        </p:nvSpPr>
        <p:spPr>
          <a:xfrm>
            <a:off x="650714" y="115719"/>
            <a:ext cx="536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>
                <a:latin typeface="メイリオ" panose="020B0604030504040204" pitchFamily="50" charset="-128"/>
                <a:ea typeface="メイリオ" panose="020B0604030504040204" pitchFamily="50" charset="-128"/>
              </a:rPr>
              <a:t>QC</a:t>
            </a:r>
            <a:r>
              <a:rPr kumimoji="1" lang="ja-JP" altLang="en-US" b="1">
                <a:latin typeface="メイリオ" panose="020B0604030504040204" pitchFamily="50" charset="-128"/>
                <a:ea typeface="メイリオ" panose="020B0604030504040204" pitchFamily="50" charset="-128"/>
              </a:rPr>
              <a:t>サークル東海支部　三重地区　幹事会社の紹介</a:t>
            </a:r>
          </a:p>
        </p:txBody>
      </p:sp>
    </p:spTree>
    <p:extLst>
      <p:ext uri="{BB962C8B-B14F-4D97-AF65-F5344CB8AC3E}">
        <p14:creationId xmlns:p14="http://schemas.microsoft.com/office/powerpoint/2010/main" val="152508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09aedc-d882-43d9-9637-95c7c08f32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2459AD1E6BD4CB6F5BE3EBF97C5CF" ma:contentTypeVersion="18" ma:contentTypeDescription="Create a new document." ma:contentTypeScope="" ma:versionID="844a4739634400aa88fc05333567fc9d">
  <xsd:schema xmlns:xsd="http://www.w3.org/2001/XMLSchema" xmlns:xs="http://www.w3.org/2001/XMLSchema" xmlns:p="http://schemas.microsoft.com/office/2006/metadata/properties" xmlns:ns3="3261b5a7-1b3d-4281-8314-e4e6df84f793" xmlns:ns4="fd09aedc-d882-43d9-9637-95c7c08f32ad" targetNamespace="http://schemas.microsoft.com/office/2006/metadata/properties" ma:root="true" ma:fieldsID="5c11b575be4d0c8bd0031c96a1e288dc" ns3:_="" ns4:_="">
    <xsd:import namespace="3261b5a7-1b3d-4281-8314-e4e6df84f793"/>
    <xsd:import namespace="fd09aedc-d882-43d9-9637-95c7c08f32a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1b5a7-1b3d-4281-8314-e4e6df84f79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9aedc-d882-43d9-9637-95c7c08f32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AF208-19CA-442A-8E98-7DB8EE33D105}">
  <ds:schemaRefs>
    <ds:schemaRef ds:uri="3261b5a7-1b3d-4281-8314-e4e6df84f793"/>
    <ds:schemaRef ds:uri="fd09aedc-d882-43d9-9637-95c7c08f32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5D502D1-58BC-4DF1-A747-C226DC5F5E54}">
  <ds:schemaRefs>
    <ds:schemaRef ds:uri="3261b5a7-1b3d-4281-8314-e4e6df84f793"/>
    <ds:schemaRef ds:uri="fd09aedc-d882-43d9-9637-95c7c08f32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35865B-4399-4D74-8DBB-21D4EC90D3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テーマ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 Goto (後藤 恵理)</dc:creator>
  <cp:revision>3</cp:revision>
  <dcterms:created xsi:type="dcterms:W3CDTF">2026-02-26T02:52:15Z</dcterms:created>
  <dcterms:modified xsi:type="dcterms:W3CDTF">2026-04-03T03:11:55Z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0436f77-ff2d-412b-8c2e-192c8edbc7a5_Enabled">
    <vt:lpwstr>true</vt:lpwstr>
  </property>
  <property fmtid="{D5CDD505-2E9C-101B-9397-08002B2CF9AE}" pid="3" name="MSIP_Label_00436f77-ff2d-412b-8c2e-192c8edbc7a5_SetDate">
    <vt:lpwstr>2026-02-26T04:06:30Z</vt:lpwstr>
  </property>
  <property fmtid="{D5CDD505-2E9C-101B-9397-08002B2CF9AE}" pid="4" name="MSIP_Label_00436f77-ff2d-412b-8c2e-192c8edbc7a5_Method">
    <vt:lpwstr>Privileged</vt:lpwstr>
  </property>
  <property fmtid="{D5CDD505-2E9C-101B-9397-08002B2CF9AE}" pid="5" name="MSIP_Label_00436f77-ff2d-412b-8c2e-192c8edbc7a5_Name">
    <vt:lpwstr>G_MIP_Public_Exception</vt:lpwstr>
  </property>
  <property fmtid="{D5CDD505-2E9C-101B-9397-08002B2CF9AE}" pid="6" name="MSIP_Label_00436f77-ff2d-412b-8c2e-192c8edbc7a5_SiteId">
    <vt:lpwstr>69405920-b673-4f7c-8845-e124e9d08af2</vt:lpwstr>
  </property>
  <property fmtid="{D5CDD505-2E9C-101B-9397-08002B2CF9AE}" pid="7" name="MSIP_Label_00436f77-ff2d-412b-8c2e-192c8edbc7a5_ActionId">
    <vt:lpwstr>2ebf4174-570a-45ca-b9f6-0f71f1d8964c</vt:lpwstr>
  </property>
  <property fmtid="{D5CDD505-2E9C-101B-9397-08002B2CF9AE}" pid="8" name="MSIP_Label_00436f77-ff2d-412b-8c2e-192c8edbc7a5_ContentBits">
    <vt:lpwstr>0</vt:lpwstr>
  </property>
  <property fmtid="{D5CDD505-2E9C-101B-9397-08002B2CF9AE}" pid="9" name="ContentTypeId">
    <vt:lpwstr>0x0101002932459AD1E6BD4CB6F5BE3EBF97C5CF</vt:lpwstr>
  </property>
</Properties>
</file>