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60" r:id="rId4"/>
    <p:sldId id="259" r:id="rId5"/>
  </p:sldIdLst>
  <p:sldSz cx="6858000" cy="9144000" type="screen4x3"/>
  <p:notesSz cx="6858000" cy="987425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0F9E7"/>
    <a:srgbClr val="FFEFEF"/>
    <a:srgbClr val="FFEBEB"/>
    <a:srgbClr val="FFF7F7"/>
    <a:srgbClr val="FFD9D9"/>
    <a:srgbClr val="FFE5E5"/>
    <a:srgbClr val="FFCCCC"/>
    <a:srgbClr val="FF9999"/>
    <a:srgbClr val="DCF1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39" autoAdjust="0"/>
    <p:restoredTop sz="94660"/>
  </p:normalViewPr>
  <p:slideViewPr>
    <p:cSldViewPr>
      <p:cViewPr>
        <p:scale>
          <a:sx n="70" d="100"/>
          <a:sy n="70" d="100"/>
        </p:scale>
        <p:origin x="1652" y="-88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2393" cy="494110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3991" y="1"/>
            <a:ext cx="2972392" cy="494110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r">
              <a:defRPr sz="1200"/>
            </a:lvl1pPr>
          </a:lstStyle>
          <a:p>
            <a:fld id="{DE8C6CA3-1431-4989-8EB6-68C24F703160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39938" y="741363"/>
            <a:ext cx="2778125" cy="37036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46" tIns="46273" rIns="92546" bIns="4627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316" y="4690069"/>
            <a:ext cx="5487370" cy="4443810"/>
          </a:xfrm>
          <a:prstGeom prst="rect">
            <a:avLst/>
          </a:prstGeom>
        </p:spPr>
        <p:txBody>
          <a:bodyPr vert="horz" lIns="92546" tIns="46273" rIns="92546" bIns="4627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8551"/>
            <a:ext cx="2972393" cy="494109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3991" y="9378551"/>
            <a:ext cx="2972392" cy="494109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r">
              <a:defRPr sz="1200"/>
            </a:lvl1pPr>
          </a:lstStyle>
          <a:p>
            <a:fld id="{B5F4A7AD-8222-4306-84C0-2243E0F6E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9965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3CE56-5116-4384-A591-123553F23ED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DD8A0-FB07-470C-8943-518C3F313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6374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3CE56-5116-4384-A591-123553F23ED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DD8A0-FB07-470C-8943-518C3F313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9890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3CE56-5116-4384-A591-123553F23ED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DD8A0-FB07-470C-8943-518C3F313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745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3CE56-5116-4384-A591-123553F23ED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DD8A0-FB07-470C-8943-518C3F313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9212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3CE56-5116-4384-A591-123553F23ED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DD8A0-FB07-470C-8943-518C3F313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928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3CE56-5116-4384-A591-123553F23ED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DD8A0-FB07-470C-8943-518C3F313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3162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3CE56-5116-4384-A591-123553F23ED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DD8A0-FB07-470C-8943-518C3F313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6764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3CE56-5116-4384-A591-123553F23ED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DD8A0-FB07-470C-8943-518C3F313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2845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3CE56-5116-4384-A591-123553F23ED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DD8A0-FB07-470C-8943-518C3F313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2224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3CE56-5116-4384-A591-123553F23ED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DD8A0-FB07-470C-8943-518C3F313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675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3CE56-5116-4384-A591-123553F23ED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DD8A0-FB07-470C-8943-518C3F313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6091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3CE56-5116-4384-A591-123553F23ED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DD8A0-FB07-470C-8943-518C3F313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2484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メモ 6"/>
          <p:cNvSpPr/>
          <p:nvPr/>
        </p:nvSpPr>
        <p:spPr>
          <a:xfrm>
            <a:off x="57150" y="57400"/>
            <a:ext cx="6741368" cy="9036496"/>
          </a:xfrm>
          <a:prstGeom prst="foldedCorner">
            <a:avLst/>
          </a:prstGeom>
          <a:gradFill>
            <a:gsLst>
              <a:gs pos="80000">
                <a:schemeClr val="accent2">
                  <a:lumMod val="20000"/>
                  <a:lumOff val="80000"/>
                  <a:alpha val="0"/>
                </a:schemeClr>
              </a:gs>
              <a:gs pos="100000">
                <a:srgbClr val="FF7C80"/>
              </a:gs>
              <a:gs pos="100000">
                <a:schemeClr val="accent1">
                  <a:tint val="23500"/>
                  <a:satMod val="160000"/>
                  <a:lumMod val="0"/>
                  <a:lumOff val="10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8680" y="899592"/>
            <a:ext cx="6172200" cy="1524000"/>
          </a:xfrm>
          <a:ln>
            <a:noFill/>
          </a:ln>
        </p:spPr>
        <p:txBody>
          <a:bodyPr>
            <a:normAutofit/>
          </a:bodyPr>
          <a:lstStyle/>
          <a:p>
            <a:r>
              <a:rPr kumimoji="1" lang="en-US" altLang="ja-JP" sz="3600" b="1" dirty="0">
                <a:effectLst>
                  <a:glow rad="63500">
                    <a:schemeClr val="accent2">
                      <a:satMod val="175000"/>
                      <a:alpha val="27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QC</a:t>
            </a:r>
            <a:r>
              <a:rPr kumimoji="1" lang="ja-JP" altLang="en-US" sz="3600" b="1" dirty="0">
                <a:effectLst>
                  <a:glow rad="63500">
                    <a:schemeClr val="accent2">
                      <a:satMod val="175000"/>
                      <a:alpha val="27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サークル青森・岩手地区の賛助会員になりませんか？</a:t>
            </a: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260648" y="1979712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賛助会員の特典を活かして、</a:t>
            </a:r>
            <a:endParaRPr lang="en-US" altLang="ja-JP" sz="2400" b="1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4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改善活動のレベルアップ！</a:t>
            </a: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188640" y="3503712"/>
            <a:ext cx="5028738" cy="8548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800" u="sng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QC</a:t>
            </a:r>
            <a:r>
              <a:rPr lang="ja-JP" altLang="en-US" sz="2800" u="sng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サークルとは･･･</a:t>
            </a:r>
            <a:endParaRPr lang="en-US" altLang="ja-JP" sz="2800" u="sng" dirty="0"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3439244" y="2665193"/>
            <a:ext cx="3086100" cy="6371303"/>
            <a:chOff x="3212976" y="2411760"/>
            <a:chExt cx="3086100" cy="6371303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2976" y="2411760"/>
              <a:ext cx="3086100" cy="63713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テキスト ボックス 4"/>
            <p:cNvSpPr txBox="1"/>
            <p:nvPr/>
          </p:nvSpPr>
          <p:spPr>
            <a:xfrm>
              <a:off x="4437112" y="3608744"/>
              <a:ext cx="11079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ja-JP"/>
              </a:defPPr>
              <a:lvl1pPr>
                <a:defRPr b="1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AR P丸ゴシック体E" pitchFamily="50" charset="-128"/>
                  <a:ea typeface="AR P丸ゴシック体E" pitchFamily="50" charset="-128"/>
                </a:defRPr>
              </a:lvl1pPr>
            </a:lstStyle>
            <a:p>
              <a:r>
                <a:rPr lang="ja-JP" altLang="en-US" dirty="0">
                  <a:ln w="12700">
                    <a:noFill/>
                    <a:prstDash val="solid"/>
                  </a:ln>
                  <a:solidFill>
                    <a:srgbClr val="0033CC"/>
                  </a:solidFill>
                  <a:effectLst>
                    <a:glow rad="101600">
                      <a:schemeClr val="accent3">
                        <a:satMod val="175000"/>
                        <a:alpha val="40000"/>
                      </a:schemeClr>
                    </a:glow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青森地区</a:t>
              </a: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5057308" y="4922748"/>
              <a:ext cx="11079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ja-JP"/>
              </a:defPPr>
              <a:lvl1pPr>
                <a:defRPr b="1">
                  <a:ln w="12700">
                    <a:noFill/>
                    <a:prstDash val="solid"/>
                  </a:ln>
                  <a:solidFill>
                    <a:srgbClr val="0033CC"/>
                  </a:solidFill>
                  <a:effectLst>
                    <a:glow rad="101600">
                      <a:schemeClr val="accent3">
                        <a:satMod val="175000"/>
                        <a:alpha val="40000"/>
                      </a:schemeClr>
                    </a:glow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defRPr>
              </a:lvl1pPr>
            </a:lstStyle>
            <a:p>
              <a:r>
                <a:rPr lang="ja-JP" altLang="en-US" dirty="0"/>
                <a:t>岩手地区</a:t>
              </a:r>
            </a:p>
          </p:txBody>
        </p:sp>
      </p:grpSp>
      <p:sp>
        <p:nvSpPr>
          <p:cNvPr id="12" name="タイトル 1"/>
          <p:cNvSpPr txBox="1">
            <a:spLocks/>
          </p:cNvSpPr>
          <p:nvPr/>
        </p:nvSpPr>
        <p:spPr>
          <a:xfrm>
            <a:off x="215144" y="6132730"/>
            <a:ext cx="3501888" cy="2093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ja-JP"/>
            </a:defPPr>
            <a:lvl1pPr>
              <a:lnSpc>
                <a:spcPts val="2600"/>
              </a:lnSpc>
              <a:spcBef>
                <a:spcPct val="0"/>
              </a:spcBef>
              <a:buNone/>
              <a:defRPr sz="1600" b="1"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b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賛助会員とは、各企業・団体のＱＣサークル活動導入・推進の一助となるよう、各種イベントなどを通じて、指導・支援活動を行い、会員のＱＣサークル活動の向上と活性化に寄与する目的で設けた制度です。</a:t>
            </a:r>
            <a:endParaRPr lang="en-US" altLang="ja-JP" b="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128" y="179512"/>
            <a:ext cx="843608" cy="8262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タイトル 1"/>
          <p:cNvSpPr txBox="1">
            <a:spLocks/>
          </p:cNvSpPr>
          <p:nvPr/>
        </p:nvSpPr>
        <p:spPr>
          <a:xfrm>
            <a:off x="188640" y="5402802"/>
            <a:ext cx="5028738" cy="9965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800" u="sng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賛助会員制度とは･･･</a:t>
            </a:r>
            <a:endParaRPr lang="en-US" altLang="ja-JP" sz="2800" u="sng" dirty="0"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タイトル 1"/>
          <p:cNvSpPr txBox="1">
            <a:spLocks/>
          </p:cNvSpPr>
          <p:nvPr/>
        </p:nvSpPr>
        <p:spPr>
          <a:xfrm>
            <a:off x="215144" y="4129405"/>
            <a:ext cx="3768144" cy="172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600"/>
              </a:lnSpc>
            </a:pP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QC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サークルとは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、第一線職場で働く人々が、継続的に製品・サービス・仕事などの質の管理・改善を行う小グループのことをいいます。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2600"/>
              </a:lnSpc>
            </a:pP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85612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title"/>
          </p:nvPr>
        </p:nvSpPr>
        <p:spPr>
          <a:xfrm>
            <a:off x="342900" y="222168"/>
            <a:ext cx="6172200" cy="1469512"/>
          </a:xfrm>
          <a:solidFill>
            <a:srgbClr val="92D050"/>
          </a:solidFill>
          <a:ln w="95250">
            <a:noFill/>
          </a:ln>
        </p:spPr>
        <p:txBody>
          <a:bodyPr>
            <a:norm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ＱＣサークル活動をすると</a:t>
            </a:r>
            <a:br>
              <a:rPr kumimoji="1" lang="en-US" altLang="ja-JP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どんないいことがあるの？</a:t>
            </a:r>
          </a:p>
        </p:txBody>
      </p:sp>
      <p:sp>
        <p:nvSpPr>
          <p:cNvPr id="17" name="タイトル 1"/>
          <p:cNvSpPr txBox="1">
            <a:spLocks/>
          </p:cNvSpPr>
          <p:nvPr/>
        </p:nvSpPr>
        <p:spPr>
          <a:xfrm>
            <a:off x="261992" y="1619672"/>
            <a:ext cx="6191344" cy="52565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600"/>
              </a:lnSpc>
            </a:pPr>
            <a:r>
              <a:rPr lang="ja-JP" altLang="en-US" sz="20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職場の問題点</a:t>
            </a:r>
            <a:r>
              <a:rPr lang="en-US" altLang="ja-JP" sz="20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/</a:t>
            </a:r>
            <a:r>
              <a:rPr lang="ja-JP" altLang="en-US" sz="20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課題に小集団で継続的に取り組むことにより、以下の効果が期待できます。</a:t>
            </a:r>
            <a:endParaRPr lang="en-US" altLang="ja-JP" sz="20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l">
              <a:lnSpc>
                <a:spcPts val="2600"/>
              </a:lnSpc>
            </a:pPr>
            <a:endParaRPr lang="en-US" altLang="ja-JP" sz="20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l">
              <a:lnSpc>
                <a:spcPts val="2600"/>
              </a:lnSpc>
            </a:pPr>
            <a:r>
              <a:rPr lang="ja-JP" altLang="en-US" sz="20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①ＱＣの考え方、統計的手法を学ぶことで、</a:t>
            </a:r>
          </a:p>
          <a:p>
            <a:pPr algn="l">
              <a:lnSpc>
                <a:spcPts val="2600"/>
              </a:lnSpc>
            </a:pPr>
            <a:r>
              <a:rPr lang="ja-JP" altLang="en-US" sz="20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　問題解決力・課題解決力が身に付き、個の</a:t>
            </a:r>
          </a:p>
          <a:p>
            <a:pPr algn="l">
              <a:lnSpc>
                <a:spcPts val="2600"/>
              </a:lnSpc>
            </a:pPr>
            <a:r>
              <a:rPr lang="ja-JP" altLang="en-US" sz="20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　能力を向上することができます。</a:t>
            </a:r>
          </a:p>
          <a:p>
            <a:pPr algn="l">
              <a:lnSpc>
                <a:spcPts val="2600"/>
              </a:lnSpc>
            </a:pPr>
            <a:endParaRPr lang="en-US" altLang="ja-JP" sz="20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l">
              <a:lnSpc>
                <a:spcPts val="2600"/>
              </a:lnSpc>
            </a:pPr>
            <a:r>
              <a:rPr lang="ja-JP" altLang="en-US" sz="20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②活動により、品質向上、原価低減、納期短縮</a:t>
            </a:r>
            <a:endParaRPr lang="en-US" altLang="ja-JP" sz="20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l">
              <a:lnSpc>
                <a:spcPts val="2600"/>
              </a:lnSpc>
            </a:pPr>
            <a:r>
              <a:rPr lang="ja-JP" altLang="en-US" sz="20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　などの効果を得ることができます。</a:t>
            </a:r>
          </a:p>
          <a:p>
            <a:pPr algn="l">
              <a:lnSpc>
                <a:spcPts val="2600"/>
              </a:lnSpc>
            </a:pPr>
            <a:endParaRPr lang="en-US" altLang="ja-JP" sz="20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l">
              <a:lnSpc>
                <a:spcPts val="2600"/>
              </a:lnSpc>
            </a:pPr>
            <a:r>
              <a:rPr lang="ja-JP" altLang="en-US" sz="20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③継続的に改善活動をしていく中で、一人ひと</a:t>
            </a:r>
            <a:endParaRPr lang="en-US" altLang="ja-JP" sz="20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l">
              <a:lnSpc>
                <a:spcPts val="2600"/>
              </a:lnSpc>
            </a:pPr>
            <a:r>
              <a:rPr lang="ja-JP" altLang="en-US" sz="20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　</a:t>
            </a:r>
            <a:r>
              <a:rPr lang="ja-JP" altLang="en-US" sz="2000" b="1" dirty="0" err="1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りの</a:t>
            </a:r>
            <a:r>
              <a:rPr lang="ja-JP" altLang="en-US" sz="20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能力が引き出され、やる気が向上し、</a:t>
            </a:r>
            <a:endParaRPr lang="en-US" altLang="ja-JP" sz="20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l">
              <a:lnSpc>
                <a:spcPts val="2600"/>
              </a:lnSpc>
            </a:pPr>
            <a:r>
              <a:rPr lang="ja-JP" altLang="en-US" sz="20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　チームワーク・職場力の向上など活力ある職　　</a:t>
            </a:r>
            <a:endParaRPr lang="en-US" altLang="ja-JP" sz="20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l">
              <a:lnSpc>
                <a:spcPts val="2600"/>
              </a:lnSpc>
            </a:pPr>
            <a:r>
              <a:rPr lang="ja-JP" altLang="en-US" sz="20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　場づくりに役立てることができます。</a:t>
            </a:r>
            <a:endParaRPr lang="en-US" altLang="ja-JP" sz="20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784" y="6782467"/>
            <a:ext cx="3084588" cy="2166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1680" y="6782467"/>
            <a:ext cx="3095672" cy="2175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3216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title"/>
          </p:nvPr>
        </p:nvSpPr>
        <p:spPr>
          <a:xfrm>
            <a:off x="342900" y="179512"/>
            <a:ext cx="6172200" cy="1008112"/>
          </a:xfrm>
          <a:solidFill>
            <a:srgbClr val="FF7C80"/>
          </a:solidFill>
          <a:ln w="95250">
            <a:solidFill>
              <a:srgbClr val="FFCCCC"/>
            </a:solidFill>
          </a:ln>
        </p:spPr>
        <p:txBody>
          <a:bodyPr>
            <a:noAutofit/>
          </a:bodyPr>
          <a:lstStyle/>
          <a:p>
            <a:r>
              <a:rPr kumimoji="1"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賛助会員の特典って</a:t>
            </a:r>
            <a:br>
              <a:rPr kumimoji="1" lang="en-US" altLang="ja-JP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どんなものがあるの？</a:t>
            </a:r>
          </a:p>
        </p:txBody>
      </p:sp>
      <p:graphicFrame>
        <p:nvGraphicFramePr>
          <p:cNvPr id="18" name="表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688422"/>
              </p:ext>
            </p:extLst>
          </p:nvPr>
        </p:nvGraphicFramePr>
        <p:xfrm>
          <a:off x="260648" y="1403648"/>
          <a:ext cx="6408712" cy="19202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408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9353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eiryo UI" pitchFamily="50" charset="-128"/>
                        </a:rPr>
                        <a:t>　</a:t>
                      </a:r>
                      <a:r>
                        <a:rPr kumimoji="1" lang="ja-JP" altLang="en-US" sz="18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eiryo UI" pitchFamily="50" charset="-128"/>
                        </a:rPr>
                        <a:t>①　情報・運営面でのメリット</a:t>
                      </a:r>
                    </a:p>
                  </a:txBody>
                  <a:tcPr>
                    <a:lnL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7512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eiryo UI" pitchFamily="50" charset="-128"/>
                        </a:rPr>
                        <a:t>　◆ </a:t>
                      </a:r>
                      <a:r>
                        <a:rPr kumimoji="1" lang="ja-JP" altLang="en-US" sz="16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交流会、研修会、大会開催の情報提供を行っています。</a:t>
                      </a:r>
                    </a:p>
                    <a:p>
                      <a:r>
                        <a:rPr kumimoji="1" lang="ja-JP" altLang="en-US" sz="16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　</a:t>
                      </a:r>
                      <a:r>
                        <a:rPr kumimoji="1" lang="ja-JP" altLang="en-US" sz="1600" kern="1200" dirty="0">
                          <a:solidFill>
                            <a:schemeClr val="dk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eiryo UI" pitchFamily="50" charset="-128"/>
                        </a:rPr>
                        <a:t>◆</a:t>
                      </a:r>
                      <a:r>
                        <a:rPr kumimoji="1" lang="ja-JP" altLang="en-US" sz="16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 小集団活動推進などに関する相談、交流、講師紹介などの</a:t>
                      </a:r>
                      <a:endParaRPr kumimoji="1" lang="en-US" altLang="ja-JP" sz="16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r>
                        <a:rPr kumimoji="1" lang="ja-JP" altLang="en-US" sz="16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　　支援を行っています。</a:t>
                      </a:r>
                    </a:p>
                    <a:p>
                      <a:r>
                        <a:rPr kumimoji="1" lang="ja-JP" altLang="en-US" sz="16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　</a:t>
                      </a:r>
                      <a:r>
                        <a:rPr kumimoji="1" lang="ja-JP" altLang="en-US" sz="1600" kern="1200" dirty="0">
                          <a:solidFill>
                            <a:schemeClr val="dk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eiryo UI" pitchFamily="50" charset="-128"/>
                        </a:rPr>
                        <a:t>◆</a:t>
                      </a:r>
                      <a:r>
                        <a:rPr kumimoji="1" lang="ja-JP" altLang="en-US" sz="16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 イベントへの参加を通じて、自社の</a:t>
                      </a:r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itchFamily="50" charset="-128"/>
                        </a:rPr>
                        <a:t>QC</a:t>
                      </a:r>
                      <a:r>
                        <a:rPr kumimoji="1" lang="ja-JP" altLang="en-US" sz="16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サークル活動の</a:t>
                      </a:r>
                      <a:endParaRPr kumimoji="1" lang="en-US" altLang="ja-JP" sz="16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r>
                        <a:rPr kumimoji="1" lang="ja-JP" altLang="en-US" sz="16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　　活性化・発展に結びつき、人材育成ひいては自社体質改善</a:t>
                      </a:r>
                      <a:endParaRPr kumimoji="1" lang="en-US" altLang="ja-JP" sz="16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r>
                        <a:rPr kumimoji="1" lang="ja-JP" altLang="en-US" sz="16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　　の一助とすることができます。</a:t>
                      </a:r>
                    </a:p>
                  </a:txBody>
                  <a:tcPr>
                    <a:lnL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2170152"/>
              </p:ext>
            </p:extLst>
          </p:nvPr>
        </p:nvGraphicFramePr>
        <p:xfrm>
          <a:off x="260648" y="3582831"/>
          <a:ext cx="6401296" cy="153246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401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546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1800" kern="1200" dirty="0">
                          <a:solidFill>
                            <a:schemeClr val="dk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eiryo UI" pitchFamily="50" charset="-128"/>
                        </a:rPr>
                        <a:t>　②　研修会、大会の参加費割引</a:t>
                      </a:r>
                    </a:p>
                  </a:txBody>
                  <a:tcPr>
                    <a:lnL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670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1600" kern="120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　</a:t>
                      </a:r>
                      <a:r>
                        <a:rPr kumimoji="1" lang="ja-JP" altLang="en-US" sz="1600" kern="1200" dirty="0">
                          <a:solidFill>
                            <a:schemeClr val="dk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eiryo UI" pitchFamily="50" charset="-128"/>
                        </a:rPr>
                        <a:t>◆</a:t>
                      </a:r>
                      <a:r>
                        <a:rPr kumimoji="1" lang="ja-JP" altLang="en-US" sz="1600" kern="120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 青森・岩手地区大会へ</a:t>
                      </a:r>
                      <a:r>
                        <a:rPr kumimoji="1" lang="en-US" altLang="ja-JP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1</a:t>
                      </a:r>
                      <a:r>
                        <a:rPr kumimoji="1" lang="ja-JP" altLang="en-US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名無料招待および参加費の割引</a:t>
                      </a:r>
                      <a:endParaRPr kumimoji="1" lang="en-US" altLang="ja-JP" sz="1600" kern="1200" baseline="0" dirty="0">
                        <a:solidFill>
                          <a:schemeClr val="dk1"/>
                        </a:solidFill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algn="l" defTabSz="914400" rtl="0" eaLnBrk="1" latinLnBrk="0" hangingPunct="1"/>
                      <a:r>
                        <a:rPr kumimoji="1" lang="ja-JP" altLang="en-US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　　（賛助会員</a:t>
                      </a:r>
                      <a:r>
                        <a:rPr kumimoji="1" lang="en-US" altLang="ja-JP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3,000</a:t>
                      </a:r>
                      <a:r>
                        <a:rPr kumimoji="1" lang="ja-JP" altLang="en-US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円</a:t>
                      </a:r>
                      <a:r>
                        <a:rPr kumimoji="1" lang="en-US" altLang="ja-JP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/</a:t>
                      </a:r>
                      <a:r>
                        <a:rPr kumimoji="1" lang="ja-JP" altLang="en-US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名、一般会社</a:t>
                      </a:r>
                      <a:r>
                        <a:rPr kumimoji="1" lang="en-US" altLang="ja-JP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4,000</a:t>
                      </a:r>
                      <a:r>
                        <a:rPr kumimoji="1" lang="ja-JP" altLang="en-US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円</a:t>
                      </a:r>
                      <a:r>
                        <a:rPr kumimoji="1" lang="en-US" altLang="ja-JP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/</a:t>
                      </a:r>
                      <a:r>
                        <a:rPr kumimoji="1" lang="ja-JP" altLang="en-US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名）</a:t>
                      </a:r>
                      <a:endParaRPr kumimoji="1" lang="en-US" altLang="ja-JP" sz="1600" kern="1200" dirty="0">
                        <a:solidFill>
                          <a:schemeClr val="dk1"/>
                        </a:solidFill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algn="l" defTabSz="914400" rtl="0" eaLnBrk="1" latinLnBrk="0" hangingPunct="1"/>
                      <a:r>
                        <a:rPr kumimoji="1" lang="ja-JP" altLang="en-US" sz="1600" kern="120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　</a:t>
                      </a:r>
                      <a:r>
                        <a:rPr kumimoji="1" lang="ja-JP" altLang="en-US" sz="1600" kern="1200" dirty="0">
                          <a:solidFill>
                            <a:schemeClr val="dk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eiryo UI" pitchFamily="50" charset="-128"/>
                        </a:rPr>
                        <a:t>◆</a:t>
                      </a:r>
                      <a:r>
                        <a:rPr kumimoji="1" lang="ja-JP" altLang="en-US" sz="1600" kern="120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 </a:t>
                      </a:r>
                      <a:r>
                        <a:rPr kumimoji="1" lang="en-US" altLang="ja-JP" sz="1600" kern="1200" dirty="0">
                          <a:solidFill>
                            <a:schemeClr val="dk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itchFamily="50" charset="-128"/>
                        </a:rPr>
                        <a:t>QC</a:t>
                      </a:r>
                      <a:r>
                        <a:rPr kumimoji="1" lang="ja-JP" altLang="en-US" sz="1600" kern="120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サークル研修会参加費の割引</a:t>
                      </a:r>
                      <a:endParaRPr kumimoji="1" lang="en-US" altLang="ja-JP" sz="1600" kern="1200" dirty="0">
                        <a:solidFill>
                          <a:schemeClr val="dk1"/>
                        </a:solidFill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algn="l" defTabSz="914400" rtl="0" eaLnBrk="1" latinLnBrk="0" hangingPunct="1"/>
                      <a:r>
                        <a:rPr kumimoji="1" lang="ja-JP" altLang="en-US" sz="1600" kern="120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　　（賛助会員</a:t>
                      </a:r>
                      <a:r>
                        <a:rPr kumimoji="1" lang="en-US" altLang="ja-JP" sz="1600" kern="120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8,000</a:t>
                      </a:r>
                      <a:r>
                        <a:rPr kumimoji="1" lang="ja-JP" altLang="en-US" sz="1600" kern="120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円</a:t>
                      </a:r>
                      <a:r>
                        <a:rPr kumimoji="1" lang="en-US" altLang="ja-JP" sz="1600" kern="120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/</a:t>
                      </a:r>
                      <a:r>
                        <a:rPr kumimoji="1" lang="ja-JP" altLang="en-US" sz="1600" kern="120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名、一般会社</a:t>
                      </a:r>
                      <a:r>
                        <a:rPr kumimoji="1" lang="en-US" altLang="ja-JP" sz="1600" kern="120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10,000</a:t>
                      </a:r>
                      <a:r>
                        <a:rPr kumimoji="1" lang="ja-JP" altLang="en-US" sz="1600" kern="120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円</a:t>
                      </a:r>
                      <a:r>
                        <a:rPr kumimoji="1" lang="en-US" altLang="ja-JP" sz="1600" kern="120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/</a:t>
                      </a:r>
                      <a:r>
                        <a:rPr kumimoji="1" lang="ja-JP" altLang="en-US" sz="1600" kern="120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名）</a:t>
                      </a:r>
                    </a:p>
                  </a:txBody>
                  <a:tcPr>
                    <a:lnL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0" name="表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6236222"/>
              </p:ext>
            </p:extLst>
          </p:nvPr>
        </p:nvGraphicFramePr>
        <p:xfrm>
          <a:off x="260648" y="5374236"/>
          <a:ext cx="6401296" cy="975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401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932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1800" kern="1200" dirty="0">
                          <a:solidFill>
                            <a:schemeClr val="dk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③ 賛助会員限定の企業見学会への参加</a:t>
                      </a:r>
                    </a:p>
                  </a:txBody>
                  <a:tcPr>
                    <a:lnL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678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1600" kern="120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　</a:t>
                      </a:r>
                      <a:r>
                        <a:rPr kumimoji="1" lang="ja-JP" altLang="en-US" sz="1600" kern="1200" dirty="0">
                          <a:solidFill>
                            <a:schemeClr val="dk1"/>
                          </a:solidFill>
                          <a:latin typeface="ＭＳ ゴシック" pitchFamily="49" charset="-128"/>
                          <a:ea typeface="ＭＳ ゴシック" pitchFamily="49" charset="-128"/>
                          <a:cs typeface="Meiryo UI" pitchFamily="50" charset="-128"/>
                        </a:rPr>
                        <a:t>◆</a:t>
                      </a:r>
                      <a:r>
                        <a:rPr kumimoji="1" lang="ja-JP" altLang="en-US" sz="1600" kern="120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 賛助会員限定の企業見学会へ参加することができます。</a:t>
                      </a:r>
                      <a:endParaRPr kumimoji="1" lang="en-US" altLang="ja-JP" sz="1600" kern="1200" dirty="0">
                        <a:solidFill>
                          <a:schemeClr val="dk1"/>
                        </a:solidFill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algn="l" defTabSz="914400" rtl="0" eaLnBrk="1" latinLnBrk="0" hangingPunct="1"/>
                      <a:r>
                        <a:rPr kumimoji="1" lang="ja-JP" altLang="en-US" sz="1800" kern="120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　</a:t>
                      </a:r>
                      <a:r>
                        <a:rPr kumimoji="1" lang="ja-JP" altLang="en-US" sz="1600" kern="1200" noProof="0" dirty="0">
                          <a:solidFill>
                            <a:schemeClr val="dk1"/>
                          </a:solidFill>
                          <a:latin typeface="ＭＳ ゴシック" pitchFamily="49" charset="-128"/>
                          <a:ea typeface="ＭＳ ゴシック" pitchFamily="49" charset="-128"/>
                          <a:cs typeface="Meiryo UI" pitchFamily="50" charset="-128"/>
                        </a:rPr>
                        <a:t>◆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 他企業の方と交流することができます。</a:t>
                      </a:r>
                      <a:r>
                        <a:rPr kumimoji="1" lang="ja-JP" altLang="en-US" sz="1200" kern="120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　</a:t>
                      </a:r>
                      <a:r>
                        <a:rPr kumimoji="1" lang="ja-JP" altLang="en-US" sz="12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  </a:t>
                      </a:r>
                      <a:endParaRPr kumimoji="1" lang="ja-JP" altLang="en-US" sz="1200" kern="1200" dirty="0">
                        <a:solidFill>
                          <a:schemeClr val="dk1"/>
                        </a:solidFill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>
                    <a:lnL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1" name="表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969655"/>
              </p:ext>
            </p:extLst>
          </p:nvPr>
        </p:nvGraphicFramePr>
        <p:xfrm>
          <a:off x="260648" y="6608537"/>
          <a:ext cx="6401296" cy="873327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401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564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1800" kern="1200" dirty="0">
                          <a:solidFill>
                            <a:schemeClr val="dk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eiryo UI" pitchFamily="50" charset="-128"/>
                        </a:rPr>
                        <a:t>　④ ＱＣサークル誌の無料配布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67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1600" kern="120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　</a:t>
                      </a:r>
                      <a:r>
                        <a:rPr kumimoji="1" lang="ja-JP" altLang="en-US" sz="1600" kern="1200" dirty="0">
                          <a:solidFill>
                            <a:schemeClr val="dk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eiryo UI" pitchFamily="50" charset="-128"/>
                        </a:rPr>
                        <a:t>◆</a:t>
                      </a:r>
                      <a:r>
                        <a:rPr kumimoji="1" lang="ja-JP" altLang="en-US" sz="1600" kern="120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 １年間ＱＣサークル誌が毎月</a:t>
                      </a:r>
                      <a:r>
                        <a:rPr kumimoji="1" lang="en-US" altLang="ja-JP" sz="1600" kern="120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1</a:t>
                      </a:r>
                      <a:r>
                        <a:rPr kumimoji="1" lang="ja-JP" altLang="en-US" sz="1600" kern="120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部、配布されます。</a:t>
                      </a:r>
                      <a:endParaRPr kumimoji="1" lang="en-US" altLang="ja-JP" sz="1600" kern="1200" dirty="0">
                        <a:solidFill>
                          <a:schemeClr val="dk1"/>
                        </a:solidFill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2" name="表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7961286"/>
              </p:ext>
            </p:extLst>
          </p:nvPr>
        </p:nvGraphicFramePr>
        <p:xfrm>
          <a:off x="260648" y="7812360"/>
          <a:ext cx="6401296" cy="9448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401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952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1800" kern="1200" dirty="0">
                          <a:solidFill>
                            <a:schemeClr val="dk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eiryo UI" pitchFamily="50" charset="-128"/>
                        </a:rPr>
                        <a:t>　⑤ 講師の無料派遣</a:t>
                      </a:r>
                    </a:p>
                  </a:txBody>
                  <a:tcPr>
                    <a:lnL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10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1600" kern="120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　</a:t>
                      </a:r>
                      <a:r>
                        <a:rPr kumimoji="1" lang="ja-JP" altLang="en-US" sz="1600" kern="1200" dirty="0">
                          <a:solidFill>
                            <a:schemeClr val="dk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eiryo UI" pitchFamily="50" charset="-128"/>
                        </a:rPr>
                        <a:t>◆</a:t>
                      </a:r>
                      <a:r>
                        <a:rPr kumimoji="1" lang="ja-JP" altLang="en-US" sz="1600" kern="120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 </a:t>
                      </a:r>
                      <a:r>
                        <a:rPr kumimoji="1" lang="en-US" altLang="ja-JP" sz="1600" kern="120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1</a:t>
                      </a:r>
                      <a:r>
                        <a:rPr kumimoji="1" lang="ja-JP" altLang="en-US" sz="1600" kern="120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年に一度（</a:t>
                      </a:r>
                      <a:r>
                        <a:rPr kumimoji="1" lang="en-US" altLang="ja-JP" sz="1600" kern="120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4</a:t>
                      </a:r>
                      <a:r>
                        <a:rPr kumimoji="1" lang="ja-JP" altLang="en-US" sz="1600" kern="120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時間以内）ご要望のテーマに沿った講師を無料で</a:t>
                      </a:r>
                      <a:endParaRPr kumimoji="1" lang="en-US" altLang="ja-JP" sz="1600" kern="1200" dirty="0">
                        <a:solidFill>
                          <a:schemeClr val="dk1"/>
                        </a:solidFill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algn="l" defTabSz="914400" rtl="0" eaLnBrk="1" latinLnBrk="0" hangingPunct="1"/>
                      <a:r>
                        <a:rPr kumimoji="1" lang="ja-JP" altLang="en-US" sz="1600" kern="120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　　 派遣します（但し、交通費・宿泊費はいただきます）</a:t>
                      </a:r>
                      <a:endParaRPr kumimoji="1" lang="en-US" altLang="ja-JP" sz="1600" kern="1200" dirty="0">
                        <a:solidFill>
                          <a:schemeClr val="dk1"/>
                        </a:solidFill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>
                    <a:lnL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" name="角丸四角形吹き出し 16"/>
          <p:cNvSpPr/>
          <p:nvPr/>
        </p:nvSpPr>
        <p:spPr>
          <a:xfrm>
            <a:off x="5279624" y="4211960"/>
            <a:ext cx="1237588" cy="261610"/>
          </a:xfrm>
          <a:prstGeom prst="wedgeRoundRectCallout">
            <a:avLst>
              <a:gd name="adj1" fmla="val -63137"/>
              <a:gd name="adj2" fmla="val -61972"/>
              <a:gd name="adj3" fmla="val 16667"/>
            </a:avLst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4,000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円お得！</a:t>
            </a:r>
          </a:p>
        </p:txBody>
      </p:sp>
      <p:sp>
        <p:nvSpPr>
          <p:cNvPr id="2" name="角丸四角形吹き出し 16">
            <a:extLst>
              <a:ext uri="{FF2B5EF4-FFF2-40B4-BE49-F238E27FC236}">
                <a16:creationId xmlns:a16="http://schemas.microsoft.com/office/drawing/2014/main" id="{5A69C382-8174-038E-CCF1-ABA86E5AC041}"/>
              </a:ext>
            </a:extLst>
          </p:cNvPr>
          <p:cNvSpPr/>
          <p:nvPr/>
        </p:nvSpPr>
        <p:spPr>
          <a:xfrm>
            <a:off x="5279624" y="4495283"/>
            <a:ext cx="1237588" cy="261610"/>
          </a:xfrm>
          <a:prstGeom prst="wedgeRoundRectCallout">
            <a:avLst>
              <a:gd name="adj1" fmla="val -66832"/>
              <a:gd name="adj2" fmla="val -66341"/>
              <a:gd name="adj3" fmla="val 16667"/>
            </a:avLst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1,000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円</a:t>
            </a:r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人お得！</a:t>
            </a:r>
          </a:p>
        </p:txBody>
      </p:sp>
      <p:sp>
        <p:nvSpPr>
          <p:cNvPr id="3" name="角丸四角形吹き出し 16">
            <a:extLst>
              <a:ext uri="{FF2B5EF4-FFF2-40B4-BE49-F238E27FC236}">
                <a16:creationId xmlns:a16="http://schemas.microsoft.com/office/drawing/2014/main" id="{04593E49-D995-4F8E-0480-BD5C2F4104EB}"/>
              </a:ext>
            </a:extLst>
          </p:cNvPr>
          <p:cNvSpPr/>
          <p:nvPr/>
        </p:nvSpPr>
        <p:spPr>
          <a:xfrm>
            <a:off x="5279624" y="4778606"/>
            <a:ext cx="1237588" cy="261610"/>
          </a:xfrm>
          <a:prstGeom prst="wedgeRoundRectCallout">
            <a:avLst>
              <a:gd name="adj1" fmla="val -62214"/>
              <a:gd name="adj2" fmla="val -22650"/>
              <a:gd name="adj3" fmla="val 16667"/>
            </a:avLst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2,000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円</a:t>
            </a:r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人お得！</a:t>
            </a:r>
          </a:p>
        </p:txBody>
      </p:sp>
      <p:sp>
        <p:nvSpPr>
          <p:cNvPr id="4" name="角丸四角形吹き出し 16">
            <a:extLst>
              <a:ext uri="{FF2B5EF4-FFF2-40B4-BE49-F238E27FC236}">
                <a16:creationId xmlns:a16="http://schemas.microsoft.com/office/drawing/2014/main" id="{793D7040-66F9-6017-D870-A3CC464EF3E3}"/>
              </a:ext>
            </a:extLst>
          </p:cNvPr>
          <p:cNvSpPr/>
          <p:nvPr/>
        </p:nvSpPr>
        <p:spPr>
          <a:xfrm>
            <a:off x="5279624" y="5979986"/>
            <a:ext cx="1296000" cy="369610"/>
          </a:xfrm>
          <a:prstGeom prst="wedgeRoundRectCallout">
            <a:avLst>
              <a:gd name="adj1" fmla="val -73400"/>
              <a:gd name="adj2" fmla="val -34718"/>
              <a:gd name="adj3" fmla="val 16667"/>
            </a:avLst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他社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見学、企業間</a:t>
            </a:r>
            <a:endParaRPr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交流による自己研鑽</a:t>
            </a:r>
            <a:endParaRPr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角丸四角形吹き出し 16">
            <a:extLst>
              <a:ext uri="{FF2B5EF4-FFF2-40B4-BE49-F238E27FC236}">
                <a16:creationId xmlns:a16="http://schemas.microsoft.com/office/drawing/2014/main" id="{14CAF85D-7783-6225-CCA7-949A1F33F3C6}"/>
              </a:ext>
            </a:extLst>
          </p:cNvPr>
          <p:cNvSpPr/>
          <p:nvPr/>
        </p:nvSpPr>
        <p:spPr>
          <a:xfrm>
            <a:off x="5445224" y="8716168"/>
            <a:ext cx="1292507" cy="261610"/>
          </a:xfrm>
          <a:prstGeom prst="wedgeRoundRectCallout">
            <a:avLst>
              <a:gd name="adj1" fmla="val -40842"/>
              <a:gd name="adj2" fmla="val -84546"/>
              <a:gd name="adj3" fmla="val 16667"/>
            </a:avLst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,000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円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人お得！</a:t>
            </a:r>
          </a:p>
        </p:txBody>
      </p:sp>
    </p:spTree>
    <p:extLst>
      <p:ext uri="{BB962C8B-B14F-4D97-AF65-F5344CB8AC3E}">
        <p14:creationId xmlns:p14="http://schemas.microsoft.com/office/powerpoint/2010/main" val="2267250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323628" y="3563888"/>
            <a:ext cx="6172200" cy="4320480"/>
          </a:xfrm>
          <a:solidFill>
            <a:srgbClr val="F0F9E7"/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>
            <a:normAutofit/>
          </a:bodyPr>
          <a:lstStyle/>
          <a:p>
            <a:pPr algn="l"/>
            <a:r>
              <a:rPr kumimoji="1" lang="ja-JP" altLang="en-US" sz="1800" dirty="0">
                <a:latin typeface="AR P丸ゴシック体E" pitchFamily="50" charset="-128"/>
                <a:ea typeface="AR P丸ゴシック体E" pitchFamily="50" charset="-128"/>
              </a:rPr>
              <a:t>　</a:t>
            </a:r>
            <a:r>
              <a:rPr kumimoji="1" lang="ja-JP" altLang="en-US" sz="24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賛助会員について興味を持たれた方、</a:t>
            </a:r>
            <a:br>
              <a:rPr kumimoji="1" lang="en-US" altLang="ja-JP" sz="24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24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24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ご入会希望の方、</a:t>
            </a:r>
            <a:br>
              <a:rPr kumimoji="1" lang="en-US" altLang="ja-JP" sz="18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18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kumimoji="1"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はこちらにお問い合わせください。</a:t>
            </a:r>
            <a:br>
              <a:rPr kumimoji="1"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b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問い合わせ先</a:t>
            </a: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b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ＱＣサークル青森・岩手地区事務局</a:t>
            </a:r>
            <a:b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</a:t>
            </a: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岩手村田製作所</a:t>
            </a:r>
            <a:b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品質管理課　関　陽子</a:t>
            </a:r>
            <a:b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</a:t>
            </a:r>
            <a:b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電話　</a:t>
            </a: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070-7429-8769</a:t>
            </a:r>
            <a:b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FAX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019-637-3432</a:t>
            </a:r>
            <a:b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        Mail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youko.seki@murata.com</a:t>
            </a:r>
            <a:b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            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ご連絡をお待ちしております。</a:t>
            </a:r>
            <a:endParaRPr kumimoji="1" lang="ja-JP" altLang="en-US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タイトル 7"/>
          <p:cNvSpPr txBox="1">
            <a:spLocks/>
          </p:cNvSpPr>
          <p:nvPr/>
        </p:nvSpPr>
        <p:spPr>
          <a:xfrm>
            <a:off x="323628" y="251520"/>
            <a:ext cx="6172200" cy="749432"/>
          </a:xfrm>
          <a:prstGeom prst="rect">
            <a:avLst/>
          </a:prstGeom>
          <a:solidFill>
            <a:srgbClr val="92D050"/>
          </a:solidFill>
          <a:ln w="9525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賛助会員の期間・会費</a:t>
            </a:r>
          </a:p>
        </p:txBody>
      </p:sp>
      <p:sp>
        <p:nvSpPr>
          <p:cNvPr id="7" name="タイトル 2"/>
          <p:cNvSpPr txBox="1">
            <a:spLocks/>
          </p:cNvSpPr>
          <p:nvPr/>
        </p:nvSpPr>
        <p:spPr>
          <a:xfrm>
            <a:off x="323628" y="971600"/>
            <a:ext cx="6172200" cy="2117584"/>
          </a:xfrm>
          <a:prstGeom prst="rect">
            <a:avLst/>
          </a:prstGeom>
          <a:ln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 会員の期間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月から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月までの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年間</a:t>
            </a:r>
            <a:b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 会費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１年間　　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15,000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     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（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月以降にご入会の場合は、 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8,000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円）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94470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840</TotalTime>
  <Words>682</Words>
  <Application>Microsoft Office PowerPoint</Application>
  <PresentationFormat>画面に合わせる (4:3)</PresentationFormat>
  <Paragraphs>57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AR P丸ゴシック体E</vt:lpstr>
      <vt:lpstr>Meiryo UI</vt:lpstr>
      <vt:lpstr>ＭＳ ゴシック</vt:lpstr>
      <vt:lpstr>メイリオ</vt:lpstr>
      <vt:lpstr>Arial</vt:lpstr>
      <vt:lpstr>Calibri</vt:lpstr>
      <vt:lpstr>Office ​​テーマ</vt:lpstr>
      <vt:lpstr>QCサークル青森・岩手地区の賛助会員になりませんか？</vt:lpstr>
      <vt:lpstr>ＱＣサークル活動をすると どんないいことがあるの？</vt:lpstr>
      <vt:lpstr>賛助会員の特典って どんなものがあるの？</vt:lpstr>
      <vt:lpstr>　賛助会員について興味を持たれた方、 　ご入会希望の方、 　　　はこちらにお問い合わせください。  　【問い合わせ先】　　 　　　ＱＣサークル青森・岩手地区事務局 　　　(株)岩手村田製作所 　　　　　　　品質管理課　関　陽子 　　　　　　　　 　　　電話　070-7429-8769 　　　FAX　019-637-3432           Mail　youko.seki@murata.com               　　 ご連絡をお待ちしております。</vt:lpstr>
    </vt:vector>
  </TitlesOfParts>
  <Company>株式会社デンソー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高橋　玲子</dc:creator>
  <cp:lastModifiedBy>Youko Seki/関　陽子</cp:lastModifiedBy>
  <cp:revision>63</cp:revision>
  <cp:lastPrinted>2025-02-20T01:00:32Z</cp:lastPrinted>
  <dcterms:created xsi:type="dcterms:W3CDTF">2018-01-09T01:43:41Z</dcterms:created>
  <dcterms:modified xsi:type="dcterms:W3CDTF">2026-02-06T02:22:49Z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add209e-37c4-4e15-ab1b-f9befe71def1_Enabled">
    <vt:lpwstr>true</vt:lpwstr>
  </property>
  <property fmtid="{D5CDD505-2E9C-101B-9397-08002B2CF9AE}" pid="3" name="MSIP_Label_6add209e-37c4-4e15-ab1b-f9befe71def1_SetDate">
    <vt:lpwstr>2024-02-15T04:52:42Z</vt:lpwstr>
  </property>
  <property fmtid="{D5CDD505-2E9C-101B-9397-08002B2CF9AE}" pid="4" name="MSIP_Label_6add209e-37c4-4e15-ab1b-f9befe71def1_Method">
    <vt:lpwstr>Standard</vt:lpwstr>
  </property>
  <property fmtid="{D5CDD505-2E9C-101B-9397-08002B2CF9AE}" pid="5" name="MSIP_Label_6add209e-37c4-4e15-ab1b-f9befe71def1_Name">
    <vt:lpwstr>G_MIP_Confidential_Exception</vt:lpwstr>
  </property>
  <property fmtid="{D5CDD505-2E9C-101B-9397-08002B2CF9AE}" pid="6" name="MSIP_Label_6add209e-37c4-4e15-ab1b-f9befe71def1_SiteId">
    <vt:lpwstr>69405920-b673-4f7c-8845-e124e9d08af2</vt:lpwstr>
  </property>
  <property fmtid="{D5CDD505-2E9C-101B-9397-08002B2CF9AE}" pid="7" name="MSIP_Label_6add209e-37c4-4e15-ab1b-f9befe71def1_ActionId">
    <vt:lpwstr>33674ad7-fb20-4fd1-b946-38ac57b0c101</vt:lpwstr>
  </property>
  <property fmtid="{D5CDD505-2E9C-101B-9397-08002B2CF9AE}" pid="8" name="MSIP_Label_6add209e-37c4-4e15-ab1b-f9befe71def1_ContentBits">
    <vt:lpwstr>0</vt:lpwstr>
  </property>
</Properties>
</file>