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9" r:id="rId2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949CF65-E16F-464A-B2F1-26C9FE7F27C8}" v="29" dt="2025-01-20T06:46:30.23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240" autoAdjust="0"/>
    <p:restoredTop sz="94660"/>
  </p:normalViewPr>
  <p:slideViewPr>
    <p:cSldViewPr snapToGrid="0">
      <p:cViewPr varScale="1">
        <p:scale>
          <a:sx n="67" d="100"/>
          <a:sy n="67" d="100"/>
        </p:scale>
        <p:origin x="2635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0449FF-7CC8-4ECF-956C-CE777938820A}" type="datetimeFigureOut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3488"/>
            <a:ext cx="23034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B3658C-2F1E-493B-8657-2D8E76FBD5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34044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D16F0-7554-47A8-8EF5-E8CCE0362935}" type="datetimeFigureOut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ADEEF-BC20-4CB6-8C4C-D61B2076D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9521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D16F0-7554-47A8-8EF5-E8CCE0362935}" type="datetimeFigureOut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ADEEF-BC20-4CB6-8C4C-D61B2076D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91050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D16F0-7554-47A8-8EF5-E8CCE0362935}" type="datetimeFigureOut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ADEEF-BC20-4CB6-8C4C-D61B2076D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125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D16F0-7554-47A8-8EF5-E8CCE0362935}" type="datetimeFigureOut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ADEEF-BC20-4CB6-8C4C-D61B2076D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1187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7" y="2469625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7" y="6629228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D16F0-7554-47A8-8EF5-E8CCE0362935}" type="datetimeFigureOut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ADEEF-BC20-4CB6-8C4C-D61B2076D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8641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D16F0-7554-47A8-8EF5-E8CCE0362935}" type="datetimeFigureOut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ADEEF-BC20-4CB6-8C4C-D61B2076D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2305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2" y="527406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2" y="2428348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2" y="3618443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4" y="2428348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4" y="3618443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D16F0-7554-47A8-8EF5-E8CCE0362935}" type="datetimeFigureOut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ADEEF-BC20-4CB6-8C4C-D61B2076D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9714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D16F0-7554-47A8-8EF5-E8CCE0362935}" type="datetimeFigureOut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ADEEF-BC20-4CB6-8C4C-D61B2076D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6029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D16F0-7554-47A8-8EF5-E8CCE0362935}" type="datetimeFigureOut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ADEEF-BC20-4CB6-8C4C-D61B2076D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7986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4" y="1426284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D16F0-7554-47A8-8EF5-E8CCE0362935}" type="datetimeFigureOut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ADEEF-BC20-4CB6-8C4C-D61B2076D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9498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4" y="1426284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D16F0-7554-47A8-8EF5-E8CCE0362935}" type="datetimeFigureOut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ADEEF-BC20-4CB6-8C4C-D61B2076D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5186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9" y="527406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9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8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AD16F0-7554-47A8-8EF5-E8CCE0362935}" type="datetimeFigureOut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4" y="9181398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8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DADEEF-BC20-4CB6-8C4C-D61B2076D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7822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C8880E89-93B8-0CAC-7990-8766D34BFB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0917611"/>
              </p:ext>
            </p:extLst>
          </p:nvPr>
        </p:nvGraphicFramePr>
        <p:xfrm>
          <a:off x="102871" y="3864201"/>
          <a:ext cx="6663690" cy="3396965"/>
        </p:xfrm>
        <a:graphic>
          <a:graphicData uri="http://schemas.openxmlformats.org/drawingml/2006/table">
            <a:tbl>
              <a:tblPr/>
              <a:tblGrid>
                <a:gridCol w="1358204">
                  <a:extLst>
                    <a:ext uri="{9D8B030D-6E8A-4147-A177-3AD203B41FA5}">
                      <a16:colId xmlns:a16="http://schemas.microsoft.com/office/drawing/2014/main" val="510072299"/>
                    </a:ext>
                  </a:extLst>
                </a:gridCol>
                <a:gridCol w="1114152">
                  <a:extLst>
                    <a:ext uri="{9D8B030D-6E8A-4147-A177-3AD203B41FA5}">
                      <a16:colId xmlns:a16="http://schemas.microsoft.com/office/drawing/2014/main" val="1528043856"/>
                    </a:ext>
                  </a:extLst>
                </a:gridCol>
                <a:gridCol w="2228305">
                  <a:extLst>
                    <a:ext uri="{9D8B030D-6E8A-4147-A177-3AD203B41FA5}">
                      <a16:colId xmlns:a16="http://schemas.microsoft.com/office/drawing/2014/main" val="1785413295"/>
                    </a:ext>
                  </a:extLst>
                </a:gridCol>
                <a:gridCol w="742768">
                  <a:extLst>
                    <a:ext uri="{9D8B030D-6E8A-4147-A177-3AD203B41FA5}">
                      <a16:colId xmlns:a16="http://schemas.microsoft.com/office/drawing/2014/main" val="433961342"/>
                    </a:ext>
                  </a:extLst>
                </a:gridCol>
                <a:gridCol w="1220261">
                  <a:extLst>
                    <a:ext uri="{9D8B030D-6E8A-4147-A177-3AD203B41FA5}">
                      <a16:colId xmlns:a16="http://schemas.microsoft.com/office/drawing/2014/main" val="214655110"/>
                    </a:ext>
                  </a:extLst>
                </a:gridCol>
              </a:tblGrid>
              <a:tr h="308815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参加者お名前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ふりがな</a:t>
                      </a:r>
                    </a:p>
                  </a:txBody>
                  <a:tcPr marL="72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所　　属</a:t>
                      </a:r>
                    </a:p>
                  </a:txBody>
                  <a:tcPr marL="72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役職</a:t>
                      </a:r>
                    </a:p>
                  </a:txBody>
                  <a:tcPr marL="72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サークルでの立場</a:t>
                      </a:r>
                    </a:p>
                  </a:txBody>
                  <a:tcPr marL="72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8662045"/>
                  </a:ext>
                </a:extLst>
              </a:tr>
              <a:tr h="308815">
                <a:tc>
                  <a:txBody>
                    <a:bodyPr/>
                    <a:lstStyle/>
                    <a:p>
                      <a:pPr algn="l"/>
                      <a:endParaRPr lang="ja-JP" sz="1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ＭＳ Ｐゴシック" panose="020B0600070205080204" pitchFamily="50" charset="-128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ja-JP" sz="1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ＭＳ Ｐゴシック" panose="020B0600070205080204" pitchFamily="50" charset="-128"/>
                      </a:endParaRPr>
                    </a:p>
                  </a:txBody>
                  <a:tcPr marL="72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ja-JP" sz="1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ＭＳ Ｐゴシック" panose="020B0600070205080204" pitchFamily="50" charset="-128"/>
                      </a:endParaRPr>
                    </a:p>
                  </a:txBody>
                  <a:tcPr marL="72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9354199"/>
                  </a:ext>
                </a:extLst>
              </a:tr>
              <a:tr h="308815">
                <a:tc>
                  <a:txBody>
                    <a:bodyPr/>
                    <a:lstStyle/>
                    <a:p>
                      <a:pPr algn="l"/>
                      <a:endParaRPr lang="ja-JP" sz="1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ＭＳ Ｐゴシック" panose="020B0600070205080204" pitchFamily="50" charset="-128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ja-JP" sz="1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ＭＳ Ｐゴシック" panose="020B0600070205080204" pitchFamily="50" charset="-128"/>
                      </a:endParaRPr>
                    </a:p>
                  </a:txBody>
                  <a:tcPr marL="72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ja-JP" sz="1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ＭＳ Ｐゴシック" panose="020B0600070205080204" pitchFamily="50" charset="-128"/>
                      </a:endParaRPr>
                    </a:p>
                  </a:txBody>
                  <a:tcPr marL="72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0660312"/>
                  </a:ext>
                </a:extLst>
              </a:tr>
              <a:tr h="308815">
                <a:tc>
                  <a:txBody>
                    <a:bodyPr/>
                    <a:lstStyle/>
                    <a:p>
                      <a:pPr marL="0" marR="0" lvl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ja-JP" sz="1100" kern="12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 marL="72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5296144"/>
                  </a:ext>
                </a:extLst>
              </a:tr>
              <a:tr h="308815"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60723854"/>
                  </a:ext>
                </a:extLst>
              </a:tr>
              <a:tr h="308815"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2704797"/>
                  </a:ext>
                </a:extLst>
              </a:tr>
              <a:tr h="308815"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1676049"/>
                  </a:ext>
                </a:extLst>
              </a:tr>
              <a:tr h="308815"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174914"/>
                  </a:ext>
                </a:extLst>
              </a:tr>
              <a:tr h="308815"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4241993"/>
                  </a:ext>
                </a:extLst>
              </a:tr>
              <a:tr h="308815"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0524309"/>
                  </a:ext>
                </a:extLst>
              </a:tr>
              <a:tr h="308815"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80884887"/>
                  </a:ext>
                </a:extLst>
              </a:tr>
            </a:tbl>
          </a:graphicData>
        </a:graphic>
      </p:graphicFrame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AECACB0-F406-688A-762C-13FA946A4640}"/>
              </a:ext>
            </a:extLst>
          </p:cNvPr>
          <p:cNvSpPr txBox="1"/>
          <p:nvPr/>
        </p:nvSpPr>
        <p:spPr>
          <a:xfrm>
            <a:off x="1110930" y="230291"/>
            <a:ext cx="4746813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lang="ja-JP" altLang="en-US" sz="1600" b="1" i="0" u="sng" strike="noStrike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第</a:t>
            </a:r>
            <a:r>
              <a:rPr lang="ja-JP" altLang="en-US" sz="1600" b="1" u="sng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３４４</a:t>
            </a:r>
            <a:r>
              <a:rPr lang="ja-JP" altLang="en-US" sz="1600" b="1" i="0" u="sng" strike="noStrike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回 ＱＣサークルリーダー研修会参加申込書</a:t>
            </a:r>
            <a:r>
              <a:rPr lang="ja-JP" altLang="en-US" sz="1600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A652C83C-D517-DA3D-697B-B5C6C8516525}"/>
              </a:ext>
            </a:extLst>
          </p:cNvPr>
          <p:cNvSpPr txBox="1"/>
          <p:nvPr/>
        </p:nvSpPr>
        <p:spPr>
          <a:xfrm>
            <a:off x="936497" y="7364897"/>
            <a:ext cx="4762842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ja-JP" altLang="en-US" sz="1400" b="1" i="0" u="sng" strike="noStrike" dirty="0">
                <a:solidFill>
                  <a:srgbClr val="FF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≪申込み締め切り：　２０２５年１２月２６日（金）≫</a:t>
            </a:r>
            <a:r>
              <a:rPr lang="ja-JP" altLang="en-US" sz="1400" b="1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 </a:t>
            </a:r>
          </a:p>
        </p:txBody>
      </p:sp>
      <p:graphicFrame>
        <p:nvGraphicFramePr>
          <p:cNvPr id="15" name="表 14">
            <a:extLst>
              <a:ext uri="{FF2B5EF4-FFF2-40B4-BE49-F238E27FC236}">
                <a16:creationId xmlns:a16="http://schemas.microsoft.com/office/drawing/2014/main" id="{B011EF98-9C2D-D86D-BF07-CC3C47EFC1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8170729"/>
              </p:ext>
            </p:extLst>
          </p:nvPr>
        </p:nvGraphicFramePr>
        <p:xfrm>
          <a:off x="102871" y="1029962"/>
          <a:ext cx="6663690" cy="2753368"/>
        </p:xfrm>
        <a:graphic>
          <a:graphicData uri="http://schemas.openxmlformats.org/drawingml/2006/table">
            <a:tbl>
              <a:tblPr/>
              <a:tblGrid>
                <a:gridCol w="378977">
                  <a:extLst>
                    <a:ext uri="{9D8B030D-6E8A-4147-A177-3AD203B41FA5}">
                      <a16:colId xmlns:a16="http://schemas.microsoft.com/office/drawing/2014/main" val="1530390962"/>
                    </a:ext>
                  </a:extLst>
                </a:gridCol>
                <a:gridCol w="378977">
                  <a:extLst>
                    <a:ext uri="{9D8B030D-6E8A-4147-A177-3AD203B41FA5}">
                      <a16:colId xmlns:a16="http://schemas.microsoft.com/office/drawing/2014/main" val="2314731095"/>
                    </a:ext>
                  </a:extLst>
                </a:gridCol>
                <a:gridCol w="378977">
                  <a:extLst>
                    <a:ext uri="{9D8B030D-6E8A-4147-A177-3AD203B41FA5}">
                      <a16:colId xmlns:a16="http://schemas.microsoft.com/office/drawing/2014/main" val="3301015771"/>
                    </a:ext>
                  </a:extLst>
                </a:gridCol>
                <a:gridCol w="202584">
                  <a:extLst>
                    <a:ext uri="{9D8B030D-6E8A-4147-A177-3AD203B41FA5}">
                      <a16:colId xmlns:a16="http://schemas.microsoft.com/office/drawing/2014/main" val="508556254"/>
                    </a:ext>
                  </a:extLst>
                </a:gridCol>
                <a:gridCol w="176392">
                  <a:extLst>
                    <a:ext uri="{9D8B030D-6E8A-4147-A177-3AD203B41FA5}">
                      <a16:colId xmlns:a16="http://schemas.microsoft.com/office/drawing/2014/main" val="1903806917"/>
                    </a:ext>
                  </a:extLst>
                </a:gridCol>
                <a:gridCol w="426350">
                  <a:extLst>
                    <a:ext uri="{9D8B030D-6E8A-4147-A177-3AD203B41FA5}">
                      <a16:colId xmlns:a16="http://schemas.microsoft.com/office/drawing/2014/main" val="2016617903"/>
                    </a:ext>
                  </a:extLst>
                </a:gridCol>
                <a:gridCol w="426350">
                  <a:extLst>
                    <a:ext uri="{9D8B030D-6E8A-4147-A177-3AD203B41FA5}">
                      <a16:colId xmlns:a16="http://schemas.microsoft.com/office/drawing/2014/main" val="1043630651"/>
                    </a:ext>
                  </a:extLst>
                </a:gridCol>
                <a:gridCol w="426350">
                  <a:extLst>
                    <a:ext uri="{9D8B030D-6E8A-4147-A177-3AD203B41FA5}">
                      <a16:colId xmlns:a16="http://schemas.microsoft.com/office/drawing/2014/main" val="2462005180"/>
                    </a:ext>
                  </a:extLst>
                </a:gridCol>
                <a:gridCol w="426350">
                  <a:extLst>
                    <a:ext uri="{9D8B030D-6E8A-4147-A177-3AD203B41FA5}">
                      <a16:colId xmlns:a16="http://schemas.microsoft.com/office/drawing/2014/main" val="1873674680"/>
                    </a:ext>
                  </a:extLst>
                </a:gridCol>
                <a:gridCol w="426350">
                  <a:extLst>
                    <a:ext uri="{9D8B030D-6E8A-4147-A177-3AD203B41FA5}">
                      <a16:colId xmlns:a16="http://schemas.microsoft.com/office/drawing/2014/main" val="3268817823"/>
                    </a:ext>
                  </a:extLst>
                </a:gridCol>
                <a:gridCol w="426350">
                  <a:extLst>
                    <a:ext uri="{9D8B030D-6E8A-4147-A177-3AD203B41FA5}">
                      <a16:colId xmlns:a16="http://schemas.microsoft.com/office/drawing/2014/main" val="832868805"/>
                    </a:ext>
                  </a:extLst>
                </a:gridCol>
                <a:gridCol w="2589683">
                  <a:extLst>
                    <a:ext uri="{9D8B030D-6E8A-4147-A177-3AD203B41FA5}">
                      <a16:colId xmlns:a16="http://schemas.microsoft.com/office/drawing/2014/main" val="1806206834"/>
                    </a:ext>
                  </a:extLst>
                </a:gridCol>
              </a:tblGrid>
              <a:tr h="369977">
                <a:tc>
                  <a:txBody>
                    <a:bodyPr/>
                    <a:lstStyle/>
                    <a:p>
                      <a:pPr algn="l" fontAlgn="b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72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1100" b="0" i="0" u="none" strike="noStrike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72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72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72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ja-JP" alt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72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72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72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72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72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72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72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2025</a:t>
                      </a: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年　月　　日</a:t>
                      </a:r>
                    </a:p>
                  </a:txBody>
                  <a:tcPr marL="72000" marR="72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8448207"/>
                  </a:ext>
                </a:extLst>
              </a:tr>
              <a:tr h="290179">
                <a:tc gridSpan="12"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　　　　　　　　　　　　　　☐</a:t>
                      </a:r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【</a:t>
                      </a: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賛助会員・幹事会社</a:t>
                      </a:r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】</a:t>
                      </a: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　　　　　　</a:t>
                      </a: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Segoe UI Symbol" panose="020B0502040204020203" pitchFamily="34" charset="0"/>
                          <a:ea typeface="BIZ UDPゴシック" panose="020B0400000000000000" pitchFamily="50" charset="-128"/>
                        </a:rPr>
                        <a:t>☐</a:t>
                      </a:r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【</a:t>
                      </a: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一般会社</a:t>
                      </a:r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】</a:t>
                      </a: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　　　（チェックをお願いします）　</a:t>
                      </a: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5427388"/>
                  </a:ext>
                </a:extLst>
              </a:tr>
              <a:tr h="290179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会社名</a:t>
                      </a: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72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ja-JP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72000" marR="72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6092987"/>
                  </a:ext>
                </a:extLst>
              </a:tr>
              <a:tr h="290179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住　所</a:t>
                      </a: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72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ja-JP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72000" marR="72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7065569"/>
                  </a:ext>
                </a:extLst>
              </a:tr>
              <a:tr h="290179">
                <a:tc rowSpan="2" gridSpan="4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業　種</a:t>
                      </a:r>
                      <a:b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</a:b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（チェックを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お願いします）</a:t>
                      </a: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l" fontAlgn="ctr"/>
                      <a:r>
                        <a:rPr lang="zh-TW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Segoe UI Symbol" panose="020B0502040204020203" pitchFamily="34" charset="0"/>
                          <a:ea typeface="BIZ UDPゴシック" panose="020B0400000000000000" pitchFamily="50" charset="-128"/>
                        </a:rPr>
                        <a:t>☐</a:t>
                      </a:r>
                      <a:r>
                        <a:rPr lang="en-US" altLang="zh-TW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1.</a:t>
                      </a:r>
                      <a:r>
                        <a:rPr lang="zh-TW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製造業　</a:t>
                      </a:r>
                      <a:r>
                        <a:rPr lang="zh-TW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Segoe UI Symbol" panose="020B0502040204020203" pitchFamily="34" charset="0"/>
                          <a:ea typeface="BIZ UDPゴシック" panose="020B0400000000000000" pitchFamily="50" charset="-128"/>
                        </a:rPr>
                        <a:t>☐</a:t>
                      </a:r>
                      <a:r>
                        <a:rPr lang="en-US" altLang="zh-TW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2.</a:t>
                      </a:r>
                      <a:r>
                        <a:rPr lang="zh-TW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情報通信　</a:t>
                      </a:r>
                      <a:r>
                        <a:rPr lang="zh-TW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Segoe UI Symbol" panose="020B0502040204020203" pitchFamily="34" charset="0"/>
                          <a:ea typeface="BIZ UDPゴシック" panose="020B0400000000000000" pitchFamily="50" charset="-128"/>
                        </a:rPr>
                        <a:t>☐</a:t>
                      </a:r>
                      <a:r>
                        <a:rPr lang="en-US" altLang="zh-TW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3.</a:t>
                      </a:r>
                      <a:r>
                        <a:rPr lang="zh-TW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電力　</a:t>
                      </a:r>
                      <a:r>
                        <a:rPr lang="zh-TW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Segoe UI Symbol" panose="020B0502040204020203" pitchFamily="34" charset="0"/>
                          <a:ea typeface="BIZ UDPゴシック" panose="020B0400000000000000" pitchFamily="50" charset="-128"/>
                        </a:rPr>
                        <a:t>☐</a:t>
                      </a:r>
                      <a:r>
                        <a:rPr lang="en-US" altLang="zh-TW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4.</a:t>
                      </a:r>
                      <a:r>
                        <a:rPr lang="zh-TW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物流　</a:t>
                      </a:r>
                      <a:r>
                        <a:rPr lang="zh-TW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Segoe UI Symbol" panose="020B0502040204020203" pitchFamily="34" charset="0"/>
                          <a:ea typeface="BIZ UDPゴシック" panose="020B0400000000000000" pitchFamily="50" charset="-128"/>
                        </a:rPr>
                        <a:t>☐</a:t>
                      </a:r>
                      <a:r>
                        <a:rPr lang="en-US" altLang="zh-TW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5.</a:t>
                      </a:r>
                      <a:r>
                        <a:rPr lang="zh-TW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運輸　</a:t>
                      </a:r>
                      <a:r>
                        <a:rPr lang="zh-TW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Segoe UI Symbol" panose="020B0502040204020203" pitchFamily="34" charset="0"/>
                          <a:ea typeface="BIZ UDPゴシック" panose="020B0400000000000000" pitchFamily="50" charset="-128"/>
                        </a:rPr>
                        <a:t>☐</a:t>
                      </a:r>
                      <a:r>
                        <a:rPr lang="en-US" altLang="zh-TW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6.</a:t>
                      </a:r>
                      <a:r>
                        <a:rPr lang="zh-TW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建築土木　</a:t>
                      </a:r>
                      <a:r>
                        <a:rPr lang="zh-TW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Segoe UI Symbol" panose="020B0502040204020203" pitchFamily="34" charset="0"/>
                          <a:ea typeface="BIZ UDPゴシック" panose="020B0400000000000000" pitchFamily="50" charset="-128"/>
                        </a:rPr>
                        <a:t>☐</a:t>
                      </a:r>
                      <a:r>
                        <a:rPr lang="en-US" altLang="zh-TW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7.</a:t>
                      </a:r>
                      <a:r>
                        <a:rPr lang="zh-TW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販売</a:t>
                      </a:r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72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zh-TW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Segoe UI Symbol" panose="020B0502040204020203" pitchFamily="34" charset="0"/>
                          <a:ea typeface="BIZ UDPゴシック" panose="020B0400000000000000" pitchFamily="50" charset="-128"/>
                        </a:rPr>
                        <a:t>☐</a:t>
                      </a:r>
                      <a:r>
                        <a:rPr lang="en-US" altLang="zh-TW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1.</a:t>
                      </a:r>
                      <a:r>
                        <a:rPr lang="zh-TW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製造業　</a:t>
                      </a:r>
                      <a:r>
                        <a:rPr lang="zh-TW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Segoe UI Symbol" panose="020B0502040204020203" pitchFamily="34" charset="0"/>
                          <a:ea typeface="BIZ UDPゴシック" panose="020B0400000000000000" pitchFamily="50" charset="-128"/>
                        </a:rPr>
                        <a:t>☐</a:t>
                      </a:r>
                      <a:r>
                        <a:rPr lang="en-US" altLang="zh-TW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2.</a:t>
                      </a:r>
                      <a:r>
                        <a:rPr lang="zh-TW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情報通信　</a:t>
                      </a:r>
                      <a:r>
                        <a:rPr lang="zh-TW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Segoe UI Symbol" panose="020B0502040204020203" pitchFamily="34" charset="0"/>
                          <a:ea typeface="BIZ UDPゴシック" panose="020B0400000000000000" pitchFamily="50" charset="-128"/>
                        </a:rPr>
                        <a:t>☐</a:t>
                      </a:r>
                      <a:r>
                        <a:rPr lang="en-US" altLang="zh-TW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3.</a:t>
                      </a:r>
                      <a:r>
                        <a:rPr lang="zh-TW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電力　　</a:t>
                      </a:r>
                      <a:r>
                        <a:rPr lang="zh-TW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Segoe UI Symbol" panose="020B0502040204020203" pitchFamily="34" charset="0"/>
                          <a:ea typeface="BIZ UDPゴシック" panose="020B0400000000000000" pitchFamily="50" charset="-128"/>
                        </a:rPr>
                        <a:t>☐</a:t>
                      </a:r>
                      <a:r>
                        <a:rPr lang="en-US" altLang="zh-TW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4.</a:t>
                      </a:r>
                      <a:r>
                        <a:rPr lang="zh-TW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物流　　</a:t>
                      </a:r>
                      <a:r>
                        <a:rPr lang="zh-TW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Segoe UI Symbol" panose="020B0502040204020203" pitchFamily="34" charset="0"/>
                          <a:ea typeface="BIZ UDPゴシック" panose="020B0400000000000000" pitchFamily="50" charset="-128"/>
                        </a:rPr>
                        <a:t>☐</a:t>
                      </a:r>
                      <a:r>
                        <a:rPr lang="en-US" altLang="zh-TW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5.</a:t>
                      </a:r>
                      <a:r>
                        <a:rPr lang="zh-TW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運輸　　</a:t>
                      </a:r>
                      <a:r>
                        <a:rPr lang="zh-TW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Segoe UI Symbol" panose="020B0502040204020203" pitchFamily="34" charset="0"/>
                          <a:ea typeface="BIZ UDPゴシック" panose="020B0400000000000000" pitchFamily="50" charset="-128"/>
                        </a:rPr>
                        <a:t>☐</a:t>
                      </a:r>
                      <a:r>
                        <a:rPr lang="en-US" altLang="zh-TW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6.</a:t>
                      </a:r>
                      <a:r>
                        <a:rPr lang="zh-TW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建築土木　　</a:t>
                      </a:r>
                      <a:r>
                        <a:rPr lang="zh-TW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Segoe UI Symbol" panose="020B0502040204020203" pitchFamily="34" charset="0"/>
                          <a:ea typeface="BIZ UDPゴシック" panose="020B0400000000000000" pitchFamily="50" charset="-128"/>
                        </a:rPr>
                        <a:t>☐</a:t>
                      </a:r>
                      <a:r>
                        <a:rPr lang="en-US" altLang="zh-TW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7.</a:t>
                      </a:r>
                      <a:r>
                        <a:rPr lang="zh-TW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販売</a:t>
                      </a:r>
                    </a:p>
                  </a:txBody>
                  <a:tcPr marL="72000" marR="72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7896599"/>
                  </a:ext>
                </a:extLst>
              </a:tr>
              <a:tr h="352138">
                <a:tc gridSpan="4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Segoe UI Symbol" panose="020B0502040204020203" pitchFamily="34" charset="0"/>
                          <a:ea typeface="BIZ UDPゴシック" panose="020B0400000000000000" pitchFamily="50" charset="-128"/>
                        </a:rPr>
                        <a:t>☐</a:t>
                      </a:r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8.</a:t>
                      </a: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福祉　</a:t>
                      </a: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Segoe UI Symbol" panose="020B0502040204020203" pitchFamily="34" charset="0"/>
                          <a:ea typeface="BIZ UDPゴシック" panose="020B0400000000000000" pitchFamily="50" charset="-128"/>
                        </a:rPr>
                        <a:t>☐</a:t>
                      </a:r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9.</a:t>
                      </a: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病院　</a:t>
                      </a: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Segoe UI Symbol" panose="020B0502040204020203" pitchFamily="34" charset="0"/>
                          <a:ea typeface="BIZ UDPゴシック" panose="020B0400000000000000" pitchFamily="50" charset="-128"/>
                        </a:rPr>
                        <a:t>☐</a:t>
                      </a:r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10.</a:t>
                      </a: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サービス　</a:t>
                      </a: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Segoe UI Symbol" panose="020B0502040204020203" pitchFamily="34" charset="0"/>
                          <a:ea typeface="BIZ UDPゴシック" panose="020B0400000000000000" pitchFamily="50" charset="-128"/>
                        </a:rPr>
                        <a:t>☐</a:t>
                      </a:r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11.</a:t>
                      </a: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官公庁　</a:t>
                      </a: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Segoe UI Symbol" panose="020B0502040204020203" pitchFamily="34" charset="0"/>
                          <a:ea typeface="BIZ UDPゴシック" panose="020B0400000000000000" pitchFamily="50" charset="-128"/>
                        </a:rPr>
                        <a:t>☐</a:t>
                      </a:r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12.</a:t>
                      </a: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その他（　　　　　　　　　　　　）　　　　</a:t>
                      </a:r>
                      <a:endParaRPr kumimoji="1" lang="ja-JP" altLang="en-US" sz="1800" dirty="0"/>
                    </a:p>
                  </a:txBody>
                  <a:tcPr marL="72000" marR="72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ja-JP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Segoe UI Symbol" panose="020B0502040204020203" pitchFamily="34" charset="0"/>
                          <a:ea typeface="BIZ UDPゴシック" panose="020B0400000000000000" pitchFamily="50" charset="-128"/>
                        </a:rPr>
                        <a:t>☐</a:t>
                      </a:r>
                      <a:r>
                        <a:rPr lang="en-US" altLang="ja-JP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8.</a:t>
                      </a:r>
                      <a:r>
                        <a:rPr lang="ja-JP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福祉　　</a:t>
                      </a:r>
                      <a:r>
                        <a:rPr lang="ja-JP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Segoe UI Symbol" panose="020B0502040204020203" pitchFamily="34" charset="0"/>
                          <a:ea typeface="BIZ UDPゴシック" panose="020B0400000000000000" pitchFamily="50" charset="-128"/>
                        </a:rPr>
                        <a:t>☐</a:t>
                      </a:r>
                      <a:r>
                        <a:rPr lang="en-US" altLang="ja-JP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9.</a:t>
                      </a:r>
                      <a:r>
                        <a:rPr lang="ja-JP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病院　 　</a:t>
                      </a:r>
                      <a:r>
                        <a:rPr lang="ja-JP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Segoe UI Symbol" panose="020B0502040204020203" pitchFamily="34" charset="0"/>
                          <a:ea typeface="BIZ UDPゴシック" panose="020B0400000000000000" pitchFamily="50" charset="-128"/>
                        </a:rPr>
                        <a:t>☐</a:t>
                      </a:r>
                      <a:r>
                        <a:rPr lang="en-US" altLang="ja-JP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10.</a:t>
                      </a:r>
                      <a:r>
                        <a:rPr lang="ja-JP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サービス　</a:t>
                      </a:r>
                      <a:r>
                        <a:rPr lang="ja-JP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Segoe UI Symbol" panose="020B0502040204020203" pitchFamily="34" charset="0"/>
                          <a:ea typeface="BIZ UDPゴシック" panose="020B0400000000000000" pitchFamily="50" charset="-128"/>
                        </a:rPr>
                        <a:t>☐</a:t>
                      </a:r>
                      <a:r>
                        <a:rPr lang="en-US" altLang="ja-JP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11.</a:t>
                      </a:r>
                      <a:r>
                        <a:rPr lang="ja-JP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官公庁　　</a:t>
                      </a:r>
                      <a:r>
                        <a:rPr lang="ja-JP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Segoe UI Symbol" panose="020B0502040204020203" pitchFamily="34" charset="0"/>
                          <a:ea typeface="BIZ UDPゴシック" panose="020B0400000000000000" pitchFamily="50" charset="-128"/>
                        </a:rPr>
                        <a:t>☐</a:t>
                      </a:r>
                      <a:r>
                        <a:rPr lang="en-US" altLang="ja-JP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12.</a:t>
                      </a:r>
                      <a:r>
                        <a:rPr lang="ja-JP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その他（　　　　　　　　　　　　）　　　　</a:t>
                      </a:r>
                    </a:p>
                  </a:txBody>
                  <a:tcPr marL="72000" marR="72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5668737"/>
                  </a:ext>
                </a:extLst>
              </a:tr>
              <a:tr h="290179">
                <a:tc rowSpan="3"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連絡</a:t>
                      </a:r>
                      <a:b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</a:b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担当者</a:t>
                      </a: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氏名</a:t>
                      </a:r>
                    </a:p>
                  </a:txBody>
                  <a:tcPr marL="72000" marR="72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72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ja-JP" alt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72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8443154"/>
                  </a:ext>
                </a:extLst>
              </a:tr>
              <a:tr h="290179"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メール</a:t>
                      </a:r>
                    </a:p>
                  </a:txBody>
                  <a:tcPr marL="72000" marR="72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72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ja-JP" alt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72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8733989"/>
                  </a:ext>
                </a:extLst>
              </a:tr>
              <a:tr h="290179"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電話</a:t>
                      </a:r>
                    </a:p>
                  </a:txBody>
                  <a:tcPr marL="72000" marR="72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72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US" altLang="ja-JP" sz="9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72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0014540"/>
                  </a:ext>
                </a:extLst>
              </a:tr>
            </a:tbl>
          </a:graphicData>
        </a:graphic>
      </p:graphicFrame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6A471947-2580-A5C1-B690-D0930D76CF1C}"/>
              </a:ext>
            </a:extLst>
          </p:cNvPr>
          <p:cNvSpPr txBox="1"/>
          <p:nvPr/>
        </p:nvSpPr>
        <p:spPr>
          <a:xfrm>
            <a:off x="141540" y="1002111"/>
            <a:ext cx="20249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主催：</a:t>
            </a:r>
            <a:r>
              <a: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QC</a:t>
            </a:r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サークル宮城地区</a:t>
            </a:r>
            <a:endParaRPr kumimoji="1"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5C33AE93-B9E9-380F-1212-0BE4A2C31E35}"/>
              </a:ext>
            </a:extLst>
          </p:cNvPr>
          <p:cNvSpPr txBox="1"/>
          <p:nvPr/>
        </p:nvSpPr>
        <p:spPr>
          <a:xfrm>
            <a:off x="1625918" y="7764976"/>
            <a:ext cx="4044697" cy="206210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spcBef>
                <a:spcPts val="600"/>
              </a:spcBef>
            </a:pPr>
            <a:r>
              <a:rPr lang="en-US" altLang="ja-JP" sz="1400" b="0" i="0" u="none" strike="noStrike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lang="ja-JP" altLang="en-US" sz="1400" b="0" i="0" u="none" strike="noStrike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申込先</a:t>
            </a:r>
            <a:r>
              <a:rPr lang="en-US" altLang="ja-JP" sz="1400" dirty="0">
                <a:solidFill>
                  <a:srgbClr val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</a:t>
            </a:r>
            <a:endParaRPr lang="en-US" altLang="ja-JP" sz="1400" b="0" i="0" u="none" strike="noStrike" dirty="0">
              <a:solidFill>
                <a:srgbClr val="000000"/>
              </a:solidFill>
              <a:effectLst/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spcBef>
                <a:spcPts val="600"/>
              </a:spcBef>
            </a:pPr>
            <a:r>
              <a:rPr lang="ja-JP" altLang="en-US" sz="1400" b="0" i="0" u="none" strike="noStrike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ＱＣサークル宮城地区 副事務局</a:t>
            </a:r>
          </a:p>
          <a:p>
            <a:pPr>
              <a:spcBef>
                <a:spcPts val="600"/>
              </a:spcBef>
            </a:pPr>
            <a:r>
              <a:rPr lang="ja-JP" altLang="en-US" sz="1400" b="0" i="0" u="none" strike="noStrike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 トヨタ自動車東日本株式会社 </a:t>
            </a:r>
          </a:p>
          <a:p>
            <a:pPr>
              <a:spcBef>
                <a:spcPts val="600"/>
              </a:spcBef>
            </a:pPr>
            <a:r>
              <a:rPr lang="ja-JP" altLang="en-US" sz="1400" b="0" i="0" u="none" strike="noStrike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　　　人材開発部 技能育成室　</a:t>
            </a:r>
            <a:endParaRPr lang="en-US" altLang="ja-JP" sz="1400" b="0" i="0" u="none" strike="noStrike" dirty="0">
              <a:solidFill>
                <a:srgbClr val="000000"/>
              </a:solidFill>
              <a:effectLst/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spcBef>
                <a:spcPts val="600"/>
              </a:spcBef>
            </a:pPr>
            <a:r>
              <a:rPr lang="ja-JP" altLang="en-US" sz="1400" b="0" i="0" u="none" strike="noStrike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　　　　　五十嵐　美喜 宛て</a:t>
            </a:r>
          </a:p>
          <a:p>
            <a:pPr>
              <a:spcBef>
                <a:spcPts val="600"/>
              </a:spcBef>
            </a:pPr>
            <a:r>
              <a:rPr lang="ja-JP" altLang="en-US" sz="1400" b="0" i="0" u="none" strike="noStrike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Ｅメール：</a:t>
            </a:r>
            <a:r>
              <a:rPr lang="en-US" altLang="ja-JP" sz="1400" b="0" i="0" u="none" strike="noStrike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miki.igarashi.a@toyota-ej.co.jp</a:t>
            </a:r>
          </a:p>
          <a:p>
            <a:pPr>
              <a:spcBef>
                <a:spcPts val="600"/>
              </a:spcBef>
            </a:pPr>
            <a:r>
              <a:rPr lang="ja-JP" altLang="en-US" sz="1400" b="0" i="0" u="none" strike="noStrike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ＴＥＬ　：</a:t>
            </a:r>
            <a:r>
              <a:rPr lang="en-US" altLang="ja-JP" sz="1400" b="0" i="0" u="none" strike="noStrike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090-8306-0090</a:t>
            </a:r>
            <a:r>
              <a:rPr lang="ja-JP" altLang="en-US" sz="1400" b="0" i="0" u="none" strike="noStrike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endParaRPr lang="ja-JP" altLang="en-US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253516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680</TotalTime>
  <Words>170</Words>
  <Application>Microsoft Office PowerPoint</Application>
  <PresentationFormat>A4 210 x 297 mm</PresentationFormat>
  <Paragraphs>27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BIZ UDPゴシック</vt:lpstr>
      <vt:lpstr>BIZ UDゴシック</vt:lpstr>
      <vt:lpstr>游ゴシック</vt:lpstr>
      <vt:lpstr>Arial</vt:lpstr>
      <vt:lpstr>Calibri</vt:lpstr>
      <vt:lpstr>Calibri Light</vt:lpstr>
      <vt:lpstr>Segoe UI Symbol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Hoshi Yoko 1 (星 陽子)</dc:creator>
  <cp:lastModifiedBy>UEKI KAZUHITO/植木一仁</cp:lastModifiedBy>
  <cp:revision>9</cp:revision>
  <cp:lastPrinted>2024-12-11T00:10:22Z</cp:lastPrinted>
  <dcterms:created xsi:type="dcterms:W3CDTF">2024-12-10T04:23:43Z</dcterms:created>
  <dcterms:modified xsi:type="dcterms:W3CDTF">2025-10-08T05:51:57Z</dcterms:modified>
</cp:coreProperties>
</file>