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110" d="100"/>
          <a:sy n="110" d="100"/>
        </p:scale>
        <p:origin x="168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yuki Takano (髙野 美幸)" userId="07d831a7-3be0-4f75-b676-fb59400b51f9" providerId="ADAL" clId="{9FA0E71C-523F-4392-99A9-1EFE4BCDC55A}"/>
    <pc:docChg chg="undo custSel modSld">
      <pc:chgData name="Miyuki Takano (髙野 美幸)" userId="07d831a7-3be0-4f75-b676-fb59400b51f9" providerId="ADAL" clId="{9FA0E71C-523F-4392-99A9-1EFE4BCDC55A}" dt="2024-04-22T07:15:09.679" v="40" actId="20577"/>
      <pc:docMkLst>
        <pc:docMk/>
      </pc:docMkLst>
      <pc:sldChg chg="addSp delSp modSp mod">
        <pc:chgData name="Miyuki Takano (髙野 美幸)" userId="07d831a7-3be0-4f75-b676-fb59400b51f9" providerId="ADAL" clId="{9FA0E71C-523F-4392-99A9-1EFE4BCDC55A}" dt="2024-04-22T07:15:09.679" v="40" actId="20577"/>
        <pc:sldMkLst>
          <pc:docMk/>
          <pc:sldMk cId="554331618" sldId="256"/>
        </pc:sldMkLst>
        <pc:spChg chg="mod">
          <ac:chgData name="Miyuki Takano (髙野 美幸)" userId="07d831a7-3be0-4f75-b676-fb59400b51f9" providerId="ADAL" clId="{9FA0E71C-523F-4392-99A9-1EFE4BCDC55A}" dt="2024-04-22T07:14:09.161" v="31" actId="12788"/>
          <ac:spMkLst>
            <pc:docMk/>
            <pc:sldMk cId="554331618" sldId="256"/>
            <ac:spMk id="4" creationId="{A1FAD434-C724-0DA7-593A-3991A4244B1C}"/>
          </ac:spMkLst>
        </pc:spChg>
        <pc:spChg chg="mod">
          <ac:chgData name="Miyuki Takano (髙野 美幸)" userId="07d831a7-3be0-4f75-b676-fb59400b51f9" providerId="ADAL" clId="{9FA0E71C-523F-4392-99A9-1EFE4BCDC55A}" dt="2024-04-22T07:15:09.679" v="40" actId="20577"/>
          <ac:spMkLst>
            <pc:docMk/>
            <pc:sldMk cId="554331618" sldId="256"/>
            <ac:spMk id="28" creationId="{DD343E3B-AB0E-B2AF-DEC2-7C2A206730C5}"/>
          </ac:spMkLst>
        </pc:spChg>
        <pc:picChg chg="add del mod">
          <ac:chgData name="Miyuki Takano (髙野 美幸)" userId="07d831a7-3be0-4f75-b676-fb59400b51f9" providerId="ADAL" clId="{9FA0E71C-523F-4392-99A9-1EFE4BCDC55A}" dt="2024-04-22T07:12:14.761" v="9" actId="21"/>
          <ac:picMkLst>
            <pc:docMk/>
            <pc:sldMk cId="554331618" sldId="256"/>
            <ac:picMk id="3" creationId="{D9F3FFEE-BF4F-03F8-D3FE-BBFFDA0CA497}"/>
          </ac:picMkLst>
        </pc:picChg>
        <pc:picChg chg="add mod">
          <ac:chgData name="Miyuki Takano (髙野 美幸)" userId="07d831a7-3be0-4f75-b676-fb59400b51f9" providerId="ADAL" clId="{9FA0E71C-523F-4392-99A9-1EFE4BCDC55A}" dt="2024-04-22T07:13:23.834" v="14" actId="1076"/>
          <ac:picMkLst>
            <pc:docMk/>
            <pc:sldMk cId="554331618" sldId="256"/>
            <ac:picMk id="6" creationId="{F879A781-CC9B-5AAA-94CF-B94414769E9C}"/>
          </ac:picMkLst>
        </pc:picChg>
        <pc:picChg chg="mod">
          <ac:chgData name="Miyuki Takano (髙野 美幸)" userId="07d831a7-3be0-4f75-b676-fb59400b51f9" providerId="ADAL" clId="{9FA0E71C-523F-4392-99A9-1EFE4BCDC55A}" dt="2024-04-22T07:14:14.048" v="32" actId="1076"/>
          <ac:picMkLst>
            <pc:docMk/>
            <pc:sldMk cId="554331618" sldId="256"/>
            <ac:picMk id="31" creationId="{6E9351D1-3BEC-2D71-C72D-140697478425}"/>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7A02773-B07D-42CB-B10B-6B24461CE411}" type="datetimeFigureOut">
              <a:rPr kumimoji="1" lang="ja-JP" altLang="en-US" smtClean="0"/>
              <a:t>2025/8/4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3A4EB-4E1B-4FAB-87F8-70A945573C75}" type="slidenum">
              <a:rPr kumimoji="1" lang="ja-JP" altLang="en-US" smtClean="0"/>
              <a:t>‹#›</a:t>
            </a:fld>
            <a:endParaRPr kumimoji="1" lang="ja-JP" altLang="en-US"/>
          </a:p>
        </p:txBody>
      </p:sp>
    </p:spTree>
    <p:extLst>
      <p:ext uri="{BB962C8B-B14F-4D97-AF65-F5344CB8AC3E}">
        <p14:creationId xmlns:p14="http://schemas.microsoft.com/office/powerpoint/2010/main" val="93759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7A02773-B07D-42CB-B10B-6B24461CE411}" type="datetimeFigureOut">
              <a:rPr kumimoji="1" lang="ja-JP" altLang="en-US" smtClean="0"/>
              <a:t>2025/8/4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3A4EB-4E1B-4FAB-87F8-70A945573C75}" type="slidenum">
              <a:rPr kumimoji="1" lang="ja-JP" altLang="en-US" smtClean="0"/>
              <a:t>‹#›</a:t>
            </a:fld>
            <a:endParaRPr kumimoji="1" lang="ja-JP" altLang="en-US"/>
          </a:p>
        </p:txBody>
      </p:sp>
    </p:spTree>
    <p:extLst>
      <p:ext uri="{BB962C8B-B14F-4D97-AF65-F5344CB8AC3E}">
        <p14:creationId xmlns:p14="http://schemas.microsoft.com/office/powerpoint/2010/main" val="78084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7A02773-B07D-42CB-B10B-6B24461CE411}" type="datetimeFigureOut">
              <a:rPr kumimoji="1" lang="ja-JP" altLang="en-US" smtClean="0"/>
              <a:t>2025/8/4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3A4EB-4E1B-4FAB-87F8-70A945573C75}" type="slidenum">
              <a:rPr kumimoji="1" lang="ja-JP" altLang="en-US" smtClean="0"/>
              <a:t>‹#›</a:t>
            </a:fld>
            <a:endParaRPr kumimoji="1" lang="ja-JP" altLang="en-US"/>
          </a:p>
        </p:txBody>
      </p:sp>
    </p:spTree>
    <p:extLst>
      <p:ext uri="{BB962C8B-B14F-4D97-AF65-F5344CB8AC3E}">
        <p14:creationId xmlns:p14="http://schemas.microsoft.com/office/powerpoint/2010/main" val="203908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7A02773-B07D-42CB-B10B-6B24461CE411}" type="datetimeFigureOut">
              <a:rPr kumimoji="1" lang="ja-JP" altLang="en-US" smtClean="0"/>
              <a:t>2025/8/4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3A4EB-4E1B-4FAB-87F8-70A945573C75}" type="slidenum">
              <a:rPr kumimoji="1" lang="ja-JP" altLang="en-US" smtClean="0"/>
              <a:t>‹#›</a:t>
            </a:fld>
            <a:endParaRPr kumimoji="1" lang="ja-JP" altLang="en-US"/>
          </a:p>
        </p:txBody>
      </p:sp>
    </p:spTree>
    <p:extLst>
      <p:ext uri="{BB962C8B-B14F-4D97-AF65-F5344CB8AC3E}">
        <p14:creationId xmlns:p14="http://schemas.microsoft.com/office/powerpoint/2010/main" val="2604888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7A02773-B07D-42CB-B10B-6B24461CE411}" type="datetimeFigureOut">
              <a:rPr kumimoji="1" lang="ja-JP" altLang="en-US" smtClean="0"/>
              <a:t>2025/8/4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3A4EB-4E1B-4FAB-87F8-70A945573C75}" type="slidenum">
              <a:rPr kumimoji="1" lang="ja-JP" altLang="en-US" smtClean="0"/>
              <a:t>‹#›</a:t>
            </a:fld>
            <a:endParaRPr kumimoji="1" lang="ja-JP" altLang="en-US"/>
          </a:p>
        </p:txBody>
      </p:sp>
    </p:spTree>
    <p:extLst>
      <p:ext uri="{BB962C8B-B14F-4D97-AF65-F5344CB8AC3E}">
        <p14:creationId xmlns:p14="http://schemas.microsoft.com/office/powerpoint/2010/main" val="1097634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7A02773-B07D-42CB-B10B-6B24461CE411}" type="datetimeFigureOut">
              <a:rPr kumimoji="1" lang="ja-JP" altLang="en-US" smtClean="0"/>
              <a:t>2025/8/4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3A4EB-4E1B-4FAB-87F8-70A945573C75}" type="slidenum">
              <a:rPr kumimoji="1" lang="ja-JP" altLang="en-US" smtClean="0"/>
              <a:t>‹#›</a:t>
            </a:fld>
            <a:endParaRPr kumimoji="1" lang="ja-JP" altLang="en-US"/>
          </a:p>
        </p:txBody>
      </p:sp>
    </p:spTree>
    <p:extLst>
      <p:ext uri="{BB962C8B-B14F-4D97-AF65-F5344CB8AC3E}">
        <p14:creationId xmlns:p14="http://schemas.microsoft.com/office/powerpoint/2010/main" val="2026571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7A02773-B07D-42CB-B10B-6B24461CE411}" type="datetimeFigureOut">
              <a:rPr kumimoji="1" lang="ja-JP" altLang="en-US" smtClean="0"/>
              <a:t>2025/8/4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3A4EB-4E1B-4FAB-87F8-70A945573C75}" type="slidenum">
              <a:rPr kumimoji="1" lang="ja-JP" altLang="en-US" smtClean="0"/>
              <a:t>‹#›</a:t>
            </a:fld>
            <a:endParaRPr kumimoji="1" lang="ja-JP" altLang="en-US"/>
          </a:p>
        </p:txBody>
      </p:sp>
    </p:spTree>
    <p:extLst>
      <p:ext uri="{BB962C8B-B14F-4D97-AF65-F5344CB8AC3E}">
        <p14:creationId xmlns:p14="http://schemas.microsoft.com/office/powerpoint/2010/main" val="4274599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7A02773-B07D-42CB-B10B-6B24461CE411}" type="datetimeFigureOut">
              <a:rPr kumimoji="1" lang="ja-JP" altLang="en-US" smtClean="0"/>
              <a:t>2025/8/4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3A4EB-4E1B-4FAB-87F8-70A945573C75}" type="slidenum">
              <a:rPr kumimoji="1" lang="ja-JP" altLang="en-US" smtClean="0"/>
              <a:t>‹#›</a:t>
            </a:fld>
            <a:endParaRPr kumimoji="1" lang="ja-JP" altLang="en-US"/>
          </a:p>
        </p:txBody>
      </p:sp>
    </p:spTree>
    <p:extLst>
      <p:ext uri="{BB962C8B-B14F-4D97-AF65-F5344CB8AC3E}">
        <p14:creationId xmlns:p14="http://schemas.microsoft.com/office/powerpoint/2010/main" val="1051490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A02773-B07D-42CB-B10B-6B24461CE411}" type="datetimeFigureOut">
              <a:rPr kumimoji="1" lang="ja-JP" altLang="en-US" smtClean="0"/>
              <a:t>2025/8/4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3A4EB-4E1B-4FAB-87F8-70A945573C75}" type="slidenum">
              <a:rPr kumimoji="1" lang="ja-JP" altLang="en-US" smtClean="0"/>
              <a:t>‹#›</a:t>
            </a:fld>
            <a:endParaRPr kumimoji="1" lang="ja-JP" altLang="en-US"/>
          </a:p>
        </p:txBody>
      </p:sp>
    </p:spTree>
    <p:extLst>
      <p:ext uri="{BB962C8B-B14F-4D97-AF65-F5344CB8AC3E}">
        <p14:creationId xmlns:p14="http://schemas.microsoft.com/office/powerpoint/2010/main" val="1780414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7A02773-B07D-42CB-B10B-6B24461CE411}" type="datetimeFigureOut">
              <a:rPr kumimoji="1" lang="ja-JP" altLang="en-US" smtClean="0"/>
              <a:t>2025/8/4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3A4EB-4E1B-4FAB-87F8-70A945573C75}" type="slidenum">
              <a:rPr kumimoji="1" lang="ja-JP" altLang="en-US" smtClean="0"/>
              <a:t>‹#›</a:t>
            </a:fld>
            <a:endParaRPr kumimoji="1" lang="ja-JP" altLang="en-US"/>
          </a:p>
        </p:txBody>
      </p:sp>
    </p:spTree>
    <p:extLst>
      <p:ext uri="{BB962C8B-B14F-4D97-AF65-F5344CB8AC3E}">
        <p14:creationId xmlns:p14="http://schemas.microsoft.com/office/powerpoint/2010/main" val="2750896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7A02773-B07D-42CB-B10B-6B24461CE411}" type="datetimeFigureOut">
              <a:rPr kumimoji="1" lang="ja-JP" altLang="en-US" smtClean="0"/>
              <a:t>2025/8/4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3A4EB-4E1B-4FAB-87F8-70A945573C75}" type="slidenum">
              <a:rPr kumimoji="1" lang="ja-JP" altLang="en-US" smtClean="0"/>
              <a:t>‹#›</a:t>
            </a:fld>
            <a:endParaRPr kumimoji="1" lang="ja-JP" altLang="en-US"/>
          </a:p>
        </p:txBody>
      </p:sp>
    </p:spTree>
    <p:extLst>
      <p:ext uri="{BB962C8B-B14F-4D97-AF65-F5344CB8AC3E}">
        <p14:creationId xmlns:p14="http://schemas.microsoft.com/office/powerpoint/2010/main" val="1969599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A02773-B07D-42CB-B10B-6B24461CE411}" type="datetimeFigureOut">
              <a:rPr kumimoji="1" lang="ja-JP" altLang="en-US" smtClean="0"/>
              <a:t>2025/8/4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3A4EB-4E1B-4FAB-87F8-70A945573C75}" type="slidenum">
              <a:rPr kumimoji="1" lang="ja-JP" altLang="en-US" smtClean="0"/>
              <a:t>‹#›</a:t>
            </a:fld>
            <a:endParaRPr kumimoji="1" lang="ja-JP" altLang="en-US"/>
          </a:p>
        </p:txBody>
      </p:sp>
    </p:spTree>
    <p:extLst>
      <p:ext uri="{BB962C8B-B14F-4D97-AF65-F5344CB8AC3E}">
        <p14:creationId xmlns:p14="http://schemas.microsoft.com/office/powerpoint/2010/main" val="2836116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A1FAD434-C724-0DA7-593A-3991A4244B1C}"/>
              </a:ext>
            </a:extLst>
          </p:cNvPr>
          <p:cNvSpPr/>
          <p:nvPr/>
        </p:nvSpPr>
        <p:spPr>
          <a:xfrm>
            <a:off x="89999" y="66638"/>
            <a:ext cx="8964000" cy="864000"/>
          </a:xfrm>
          <a:prstGeom prst="rect">
            <a:avLst/>
          </a:prstGeom>
          <a:ln w="38100" cmpd="thickThi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2000" b="1" dirty="0">
                <a:latin typeface="BIZ UDPゴシック" panose="020B0400000000000000" pitchFamily="50" charset="-128"/>
                <a:ea typeface="BIZ UDPゴシック" panose="020B0400000000000000" pitchFamily="50" charset="-128"/>
              </a:rPr>
              <a:t>第</a:t>
            </a:r>
            <a:r>
              <a:rPr kumimoji="1" lang="en-US" altLang="ja-JP" sz="2000" b="1" dirty="0">
                <a:latin typeface="BIZ UDPゴシック" panose="020B0400000000000000" pitchFamily="50" charset="-128"/>
                <a:ea typeface="BIZ UDPゴシック" panose="020B0400000000000000" pitchFamily="50" charset="-128"/>
              </a:rPr>
              <a:t>341</a:t>
            </a:r>
            <a:r>
              <a:rPr kumimoji="1" lang="ja-JP" altLang="en-US" sz="2000" b="1" dirty="0">
                <a:latin typeface="BIZ UDPゴシック" panose="020B0400000000000000" pitchFamily="50" charset="-128"/>
                <a:ea typeface="BIZ UDPゴシック" panose="020B0400000000000000" pitchFamily="50" charset="-128"/>
              </a:rPr>
              <a:t>回</a:t>
            </a:r>
            <a:r>
              <a:rPr kumimoji="1" lang="en-US" altLang="ja-JP" sz="2000" b="1" dirty="0">
                <a:latin typeface="BIZ UDPゴシック" panose="020B0400000000000000" pitchFamily="50" charset="-128"/>
                <a:ea typeface="BIZ UDPゴシック" panose="020B0400000000000000" pitchFamily="50" charset="-128"/>
              </a:rPr>
              <a:t>QC</a:t>
            </a:r>
            <a:r>
              <a:rPr kumimoji="1" lang="ja-JP" altLang="en-US" sz="2000" b="1" dirty="0">
                <a:latin typeface="BIZ UDPゴシック" panose="020B0400000000000000" pitchFamily="50" charset="-128"/>
                <a:ea typeface="BIZ UDPゴシック" panose="020B0400000000000000" pitchFamily="50" charset="-128"/>
              </a:rPr>
              <a:t>サークル福島地区 リーダー研修会のご案内</a:t>
            </a:r>
            <a:br>
              <a:rPr kumimoji="1" lang="en-US" altLang="ja-JP" dirty="0">
                <a:latin typeface="BIZ UDPゴシック" panose="020B0400000000000000" pitchFamily="50" charset="-128"/>
                <a:ea typeface="BIZ UDPゴシック" panose="020B0400000000000000" pitchFamily="50" charset="-128"/>
              </a:rPr>
            </a:br>
            <a:r>
              <a:rPr kumimoji="1" lang="ja-JP" altLang="en-US" dirty="0">
                <a:latin typeface="BIZ UDPゴシック" panose="020B0400000000000000" pitchFamily="50" charset="-128"/>
                <a:ea typeface="BIZ UDPゴシック" panose="020B0400000000000000" pitchFamily="50" charset="-128"/>
              </a:rPr>
              <a:t>（問題解決型</a:t>
            </a:r>
            <a:r>
              <a:rPr kumimoji="1" lang="en-US" altLang="ja-JP" dirty="0">
                <a:latin typeface="BIZ UDPゴシック" panose="020B0400000000000000" pitchFamily="50" charset="-128"/>
                <a:ea typeface="BIZ UDPゴシック" panose="020B0400000000000000" pitchFamily="50" charset="-128"/>
              </a:rPr>
              <a:t>QC</a:t>
            </a:r>
            <a:r>
              <a:rPr kumimoji="1" lang="ja-JP" altLang="en-US" dirty="0">
                <a:latin typeface="BIZ UDPゴシック" panose="020B0400000000000000" pitchFamily="50" charset="-128"/>
                <a:ea typeface="BIZ UDPゴシック" panose="020B0400000000000000" pitchFamily="50" charset="-128"/>
              </a:rPr>
              <a:t>ストーリーの実践）</a:t>
            </a:r>
            <a:endParaRPr kumimoji="1" lang="en-US" altLang="ja-JP"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＊主催：</a:t>
            </a:r>
            <a:r>
              <a:rPr kumimoji="1" lang="en-US" altLang="ja-JP" sz="1050" dirty="0">
                <a:latin typeface="BIZ UDPゴシック" panose="020B0400000000000000" pitchFamily="50" charset="-128"/>
                <a:ea typeface="BIZ UDPゴシック" panose="020B0400000000000000" pitchFamily="50" charset="-128"/>
              </a:rPr>
              <a:t>QC</a:t>
            </a:r>
            <a:r>
              <a:rPr kumimoji="1" lang="ja-JP" altLang="en-US" sz="1050" dirty="0">
                <a:latin typeface="BIZ UDPゴシック" panose="020B0400000000000000" pitchFamily="50" charset="-128"/>
                <a:ea typeface="BIZ UDPゴシック" panose="020B0400000000000000" pitchFamily="50" charset="-128"/>
              </a:rPr>
              <a:t>サークル福島地区　＊後援：</a:t>
            </a:r>
            <a:r>
              <a:rPr kumimoji="1" lang="en-US" altLang="ja-JP" sz="1050" dirty="0">
                <a:latin typeface="BIZ UDPゴシック" panose="020B0400000000000000" pitchFamily="50" charset="-128"/>
                <a:ea typeface="BIZ UDPゴシック" panose="020B0400000000000000" pitchFamily="50" charset="-128"/>
              </a:rPr>
              <a:t>QC</a:t>
            </a:r>
            <a:r>
              <a:rPr kumimoji="1" lang="ja-JP" altLang="en-US" sz="1050" dirty="0">
                <a:latin typeface="BIZ UDPゴシック" panose="020B0400000000000000" pitchFamily="50" charset="-128"/>
                <a:ea typeface="BIZ UDPゴシック" panose="020B0400000000000000" pitchFamily="50" charset="-128"/>
              </a:rPr>
              <a:t>サークル本部・（一財）日本科学技術連盟　＊協賛：</a:t>
            </a:r>
            <a:r>
              <a:rPr kumimoji="1" lang="en-US" altLang="ja-JP" sz="1050" dirty="0">
                <a:latin typeface="BIZ UDPゴシック" panose="020B0400000000000000" pitchFamily="50" charset="-128"/>
                <a:ea typeface="BIZ UDPゴシック" panose="020B0400000000000000" pitchFamily="50" charset="-128"/>
              </a:rPr>
              <a:t>QC</a:t>
            </a:r>
            <a:r>
              <a:rPr kumimoji="1" lang="ja-JP" altLang="en-US" sz="1050" dirty="0">
                <a:latin typeface="BIZ UDPゴシック" panose="020B0400000000000000" pitchFamily="50" charset="-128"/>
                <a:ea typeface="BIZ UDPゴシック" panose="020B0400000000000000" pitchFamily="50" charset="-128"/>
              </a:rPr>
              <a:t>サークル東北支部</a:t>
            </a:r>
          </a:p>
        </p:txBody>
      </p:sp>
      <p:sp>
        <p:nvSpPr>
          <p:cNvPr id="8" name="テキスト ボックス 7">
            <a:extLst>
              <a:ext uri="{FF2B5EF4-FFF2-40B4-BE49-F238E27FC236}">
                <a16:creationId xmlns:a16="http://schemas.microsoft.com/office/drawing/2014/main" id="{A9C79682-988C-5E85-FAC9-9FD17EBED089}"/>
              </a:ext>
            </a:extLst>
          </p:cNvPr>
          <p:cNvSpPr txBox="1"/>
          <p:nvPr/>
        </p:nvSpPr>
        <p:spPr>
          <a:xfrm>
            <a:off x="0" y="952958"/>
            <a:ext cx="9143999" cy="507831"/>
          </a:xfrm>
          <a:prstGeom prst="rect">
            <a:avLst/>
          </a:prstGeom>
          <a:noFill/>
        </p:spPr>
        <p:txBody>
          <a:bodyPr wrap="square">
            <a:spAutoFit/>
          </a:bodyPr>
          <a:lstStyle/>
          <a:p>
            <a:pPr algn="ctr"/>
            <a:r>
              <a:rPr lang="ja-JP" altLang="en-US" sz="900" dirty="0">
                <a:latin typeface="BIZ UDPゴシック" panose="020B0400000000000000" pitchFamily="50" charset="-128"/>
                <a:ea typeface="BIZ UDPゴシック" panose="020B0400000000000000" pitchFamily="50" charset="-128"/>
              </a:rPr>
              <a:t>　日頃より、ＱＣサークル福島地区の活動に対し格別のご支援とご協力を賜り厚く御礼申し上げます。</a:t>
            </a:r>
          </a:p>
          <a:p>
            <a:pPr algn="ctr"/>
            <a:r>
              <a:rPr lang="ja-JP" altLang="en-US" sz="900" dirty="0">
                <a:latin typeface="BIZ UDPゴシック" panose="020B0400000000000000" pitchFamily="50" charset="-128"/>
                <a:ea typeface="BIZ UDPゴシック" panose="020B0400000000000000" pitchFamily="50" charset="-128"/>
              </a:rPr>
              <a:t>　現在の厳しい事業環境の中でも人材育成は不可欠です。問題意識を常に持ち、変化に対応した問題解決能力を身につけることが、この難局を乗り切る一つの</a:t>
            </a:r>
          </a:p>
          <a:p>
            <a:pPr algn="ctr"/>
            <a:r>
              <a:rPr lang="ja-JP" altLang="en-US" sz="900" dirty="0">
                <a:latin typeface="BIZ UDPゴシック" panose="020B0400000000000000" pitchFamily="50" charset="-128"/>
                <a:ea typeface="BIZ UDPゴシック" panose="020B0400000000000000" pitchFamily="50" charset="-128"/>
              </a:rPr>
              <a:t>手段だと思われます。その一環として、福島地区で要望の多いと思われる</a:t>
            </a: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問題解決活動の進め方</a:t>
            </a: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の研修会を以下の内容にて開催致しますのでご参加ご検討下さい。</a:t>
            </a:r>
          </a:p>
        </p:txBody>
      </p:sp>
      <p:sp>
        <p:nvSpPr>
          <p:cNvPr id="12" name="四角形: 角を丸くする 11">
            <a:extLst>
              <a:ext uri="{FF2B5EF4-FFF2-40B4-BE49-F238E27FC236}">
                <a16:creationId xmlns:a16="http://schemas.microsoft.com/office/drawing/2014/main" id="{16D2DDCF-BC50-C922-E35E-4BD67B4CEE2A}"/>
              </a:ext>
            </a:extLst>
          </p:cNvPr>
          <p:cNvSpPr/>
          <p:nvPr/>
        </p:nvSpPr>
        <p:spPr>
          <a:xfrm>
            <a:off x="117446" y="1496161"/>
            <a:ext cx="8850384" cy="2745993"/>
          </a:xfrm>
          <a:prstGeom prst="roundRect">
            <a:avLst/>
          </a:prstGeom>
          <a:ln w="19050">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F2B9065D-B609-30BB-2F3A-AFC6D6A843F2}"/>
              </a:ext>
            </a:extLst>
          </p:cNvPr>
          <p:cNvSpPr txBox="1"/>
          <p:nvPr/>
        </p:nvSpPr>
        <p:spPr>
          <a:xfrm>
            <a:off x="901124" y="1554790"/>
            <a:ext cx="8143349" cy="2600712"/>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開催日  ：</a:t>
            </a:r>
            <a:r>
              <a:rPr kumimoji="1" lang="en-US" altLang="ja-JP" sz="1600" b="1" dirty="0">
                <a:latin typeface="BIZ UDPゴシック" panose="020B0400000000000000" pitchFamily="50" charset="-128"/>
                <a:ea typeface="BIZ UDPゴシック" panose="020B0400000000000000" pitchFamily="50" charset="-128"/>
              </a:rPr>
              <a:t>2025</a:t>
            </a:r>
            <a:r>
              <a:rPr kumimoji="1" lang="ja-JP" altLang="en-US" sz="1600" b="1" dirty="0">
                <a:latin typeface="BIZ UDPゴシック" panose="020B0400000000000000" pitchFamily="50" charset="-128"/>
                <a:ea typeface="BIZ UDPゴシック" panose="020B0400000000000000" pitchFamily="50" charset="-128"/>
              </a:rPr>
              <a:t>年</a:t>
            </a:r>
            <a:r>
              <a:rPr kumimoji="1" lang="en-US" altLang="ja-JP" sz="1600" b="1" dirty="0">
                <a:latin typeface="BIZ UDPゴシック" panose="020B0400000000000000" pitchFamily="50" charset="-128"/>
                <a:ea typeface="BIZ UDPゴシック" panose="020B0400000000000000" pitchFamily="50" charset="-128"/>
              </a:rPr>
              <a:t>9</a:t>
            </a:r>
            <a:r>
              <a:rPr kumimoji="1" lang="ja-JP" altLang="en-US" sz="1600" b="1" dirty="0">
                <a:latin typeface="BIZ UDPゴシック" panose="020B0400000000000000" pitchFamily="50" charset="-128"/>
                <a:ea typeface="BIZ UDPゴシック" panose="020B0400000000000000" pitchFamily="50" charset="-128"/>
              </a:rPr>
              <a:t>月</a:t>
            </a:r>
            <a:r>
              <a:rPr kumimoji="1" lang="en-US" altLang="ja-JP" sz="1600" b="1" dirty="0">
                <a:latin typeface="BIZ UDPゴシック" panose="020B0400000000000000" pitchFamily="50" charset="-128"/>
                <a:ea typeface="BIZ UDPゴシック" panose="020B0400000000000000" pitchFamily="50" charset="-128"/>
              </a:rPr>
              <a:t>26</a:t>
            </a:r>
            <a:r>
              <a:rPr kumimoji="1" lang="ja-JP" altLang="en-US" sz="1600" b="1" dirty="0">
                <a:latin typeface="BIZ UDPゴシック" panose="020B0400000000000000" pitchFamily="50" charset="-128"/>
                <a:ea typeface="BIZ UDPゴシック" panose="020B0400000000000000" pitchFamily="50" charset="-128"/>
              </a:rPr>
              <a:t>日</a:t>
            </a:r>
            <a:r>
              <a:rPr kumimoji="1" lang="en-US" altLang="ja-JP" sz="1600" b="1" dirty="0">
                <a:latin typeface="BIZ UDPゴシック" panose="020B0400000000000000" pitchFamily="50" charset="-128"/>
                <a:ea typeface="BIZ UDPゴシック" panose="020B0400000000000000" pitchFamily="50" charset="-128"/>
              </a:rPr>
              <a:t>(</a:t>
            </a:r>
            <a:r>
              <a:rPr kumimoji="1" lang="ja-JP" altLang="en-US" sz="1600" b="1" dirty="0">
                <a:latin typeface="BIZ UDPゴシック" panose="020B0400000000000000" pitchFamily="50" charset="-128"/>
                <a:ea typeface="BIZ UDPゴシック" panose="020B0400000000000000" pitchFamily="50" charset="-128"/>
              </a:rPr>
              <a:t>金</a:t>
            </a:r>
            <a:r>
              <a:rPr kumimoji="1" lang="en-US" altLang="ja-JP" sz="1600" b="1" dirty="0">
                <a:latin typeface="BIZ UDPゴシック" panose="020B0400000000000000" pitchFamily="50" charset="-128"/>
                <a:ea typeface="BIZ UDPゴシック" panose="020B0400000000000000" pitchFamily="50" charset="-128"/>
              </a:rPr>
              <a:t>)</a:t>
            </a:r>
          </a:p>
          <a:p>
            <a:r>
              <a:rPr kumimoji="1" lang="ja-JP" altLang="en-US" sz="1600" dirty="0">
                <a:latin typeface="BIZ UDPゴシック" panose="020B0400000000000000" pitchFamily="50" charset="-128"/>
                <a:ea typeface="BIZ UDPゴシック" panose="020B0400000000000000" pitchFamily="50" charset="-128"/>
              </a:rPr>
              <a:t>　　　　     　　</a:t>
            </a:r>
            <a:r>
              <a:rPr kumimoji="1" lang="en-US" altLang="ja-JP" sz="1600" dirty="0">
                <a:latin typeface="BIZ UDPゴシック" panose="020B0400000000000000" pitchFamily="50" charset="-128"/>
                <a:ea typeface="BIZ UDPゴシック" panose="020B0400000000000000" pitchFamily="50" charset="-128"/>
              </a:rPr>
              <a:t>9</a:t>
            </a:r>
            <a:r>
              <a:rPr kumimoji="1" lang="ja-JP" altLang="en-US" sz="1600" dirty="0">
                <a:latin typeface="BIZ UDPゴシック" panose="020B0400000000000000" pitchFamily="50" charset="-128"/>
                <a:ea typeface="BIZ UDPゴシック" panose="020B0400000000000000" pitchFamily="50" charset="-128"/>
              </a:rPr>
              <a:t>：</a:t>
            </a:r>
            <a:r>
              <a:rPr kumimoji="1" lang="en-US" altLang="ja-JP" sz="1600" dirty="0">
                <a:latin typeface="BIZ UDPゴシック" panose="020B0400000000000000" pitchFamily="50" charset="-128"/>
                <a:ea typeface="BIZ UDPゴシック" panose="020B0400000000000000" pitchFamily="50" charset="-128"/>
              </a:rPr>
              <a:t>00</a:t>
            </a:r>
            <a:r>
              <a:rPr kumimoji="1" lang="ja-JP" altLang="en-US" sz="1600" dirty="0">
                <a:latin typeface="BIZ UDPゴシック" panose="020B0400000000000000" pitchFamily="50" charset="-128"/>
                <a:ea typeface="BIZ UDPゴシック" panose="020B0400000000000000" pitchFamily="50" charset="-128"/>
              </a:rPr>
              <a:t>～</a:t>
            </a:r>
            <a:r>
              <a:rPr kumimoji="1" lang="en-US" altLang="ja-JP" sz="1600" dirty="0">
                <a:latin typeface="BIZ UDPゴシック" panose="020B0400000000000000" pitchFamily="50" charset="-128"/>
                <a:ea typeface="BIZ UDPゴシック" panose="020B0400000000000000" pitchFamily="50" charset="-128"/>
              </a:rPr>
              <a:t>17</a:t>
            </a:r>
            <a:r>
              <a:rPr kumimoji="1" lang="ja-JP" altLang="en-US" sz="1600" dirty="0">
                <a:latin typeface="BIZ UDPゴシック" panose="020B0400000000000000" pitchFamily="50" charset="-128"/>
                <a:ea typeface="BIZ UDPゴシック" panose="020B0400000000000000" pitchFamily="50" charset="-128"/>
              </a:rPr>
              <a:t>：</a:t>
            </a:r>
            <a:r>
              <a:rPr kumimoji="1" lang="en-US" altLang="ja-JP" sz="1600" dirty="0">
                <a:latin typeface="BIZ UDPゴシック" panose="020B0400000000000000" pitchFamily="50" charset="-128"/>
                <a:ea typeface="BIZ UDPゴシック" panose="020B0400000000000000" pitchFamily="50" charset="-128"/>
              </a:rPr>
              <a:t>10</a:t>
            </a:r>
            <a:r>
              <a:rPr kumimoji="1" lang="ja-JP" altLang="en-US" sz="1600" dirty="0">
                <a:latin typeface="BIZ UDPゴシック" panose="020B0400000000000000" pitchFamily="50" charset="-128"/>
                <a:ea typeface="BIZ UDPゴシック" panose="020B0400000000000000" pitchFamily="50" charset="-128"/>
              </a:rPr>
              <a:t>（</a:t>
            </a:r>
            <a:r>
              <a:rPr kumimoji="1" lang="en-US" altLang="ja-JP" sz="1600" dirty="0">
                <a:latin typeface="BIZ UDPゴシック" panose="020B0400000000000000" pitchFamily="50" charset="-128"/>
                <a:ea typeface="BIZ UDPゴシック" panose="020B0400000000000000" pitchFamily="50" charset="-128"/>
              </a:rPr>
              <a:t>8</a:t>
            </a:r>
            <a:r>
              <a:rPr kumimoji="1" lang="ja-JP" altLang="en-US" sz="1600" dirty="0">
                <a:latin typeface="BIZ UDPゴシック" panose="020B0400000000000000" pitchFamily="50" charset="-128"/>
                <a:ea typeface="BIZ UDPゴシック" panose="020B0400000000000000" pitchFamily="50" charset="-128"/>
              </a:rPr>
              <a:t>：</a:t>
            </a:r>
            <a:r>
              <a:rPr kumimoji="1" lang="en-US" altLang="ja-JP" sz="1600" dirty="0">
                <a:latin typeface="BIZ UDPゴシック" panose="020B0400000000000000" pitchFamily="50" charset="-128"/>
                <a:ea typeface="BIZ UDPゴシック" panose="020B0400000000000000" pitchFamily="50" charset="-128"/>
              </a:rPr>
              <a:t>45</a:t>
            </a:r>
            <a:r>
              <a:rPr kumimoji="1" lang="ja-JP" altLang="en-US" sz="1600" dirty="0">
                <a:latin typeface="BIZ UDPゴシック" panose="020B0400000000000000" pitchFamily="50" charset="-128"/>
                <a:ea typeface="BIZ UDPゴシック" panose="020B0400000000000000" pitchFamily="50" charset="-128"/>
              </a:rPr>
              <a:t>受付）</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5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会場  　 ：</a:t>
            </a:r>
            <a:r>
              <a:rPr kumimoji="1" lang="ja-JP" altLang="en-US" sz="1600" b="1" dirty="0">
                <a:latin typeface="BIZ UDPゴシック" panose="020B0400000000000000" pitchFamily="50" charset="-128"/>
                <a:ea typeface="BIZ UDPゴシック" panose="020B0400000000000000" pitchFamily="50" charset="-128"/>
              </a:rPr>
              <a:t>株式会社デンソー福島　</a:t>
            </a:r>
            <a:r>
              <a:rPr kumimoji="1" lang="ja-JP" altLang="en-US" sz="1600" dirty="0">
                <a:latin typeface="BIZ UDPゴシック" panose="020B0400000000000000" pitchFamily="50" charset="-128"/>
                <a:ea typeface="BIZ UDPゴシック" panose="020B0400000000000000" pitchFamily="50" charset="-128"/>
              </a:rPr>
              <a:t>会議室</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福島県田村市船引町光陽台</a:t>
            </a:r>
            <a:r>
              <a:rPr kumimoji="1" lang="en-US" altLang="ja-JP" sz="1400" dirty="0">
                <a:latin typeface="BIZ UDPゴシック" panose="020B0400000000000000" pitchFamily="50" charset="-128"/>
                <a:ea typeface="BIZ UDPゴシック" panose="020B0400000000000000" pitchFamily="50" charset="-128"/>
              </a:rPr>
              <a:t>26</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5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参加費  ：</a:t>
            </a:r>
            <a:r>
              <a:rPr kumimoji="1" lang="ja-JP" altLang="en-US" sz="1400" dirty="0">
                <a:latin typeface="BIZ UDPゴシック" panose="020B0400000000000000" pitchFamily="50" charset="-128"/>
                <a:ea typeface="BIZ UDPゴシック" panose="020B0400000000000000" pitchFamily="50" charset="-128"/>
              </a:rPr>
              <a:t>（お一人様／税込）</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＊賛助会社：　</a:t>
            </a:r>
            <a:r>
              <a:rPr kumimoji="1" lang="en-US" altLang="ja-JP" sz="1600" dirty="0">
                <a:latin typeface="BIZ UDPゴシック" panose="020B0400000000000000" pitchFamily="50" charset="-128"/>
                <a:ea typeface="BIZ UDPゴシック" panose="020B0400000000000000" pitchFamily="50" charset="-128"/>
              </a:rPr>
              <a:t>7,000</a:t>
            </a:r>
            <a:r>
              <a:rPr kumimoji="1" lang="ja-JP" altLang="en-US" sz="1600" dirty="0">
                <a:latin typeface="BIZ UDPゴシック" panose="020B0400000000000000" pitchFamily="50" charset="-128"/>
                <a:ea typeface="BIZ UDPゴシック" panose="020B0400000000000000" pitchFamily="50" charset="-128"/>
              </a:rPr>
              <a:t>円</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＊一般会社：</a:t>
            </a:r>
            <a:r>
              <a:rPr kumimoji="1" lang="en-US" altLang="ja-JP" sz="1600" dirty="0">
                <a:latin typeface="BIZ UDPゴシック" panose="020B0400000000000000" pitchFamily="50" charset="-128"/>
                <a:ea typeface="BIZ UDPゴシック" panose="020B0400000000000000" pitchFamily="50" charset="-128"/>
              </a:rPr>
              <a:t>10,000</a:t>
            </a:r>
            <a:r>
              <a:rPr kumimoji="1" lang="ja-JP" altLang="en-US" sz="1600" dirty="0">
                <a:latin typeface="BIZ UDPゴシック" panose="020B0400000000000000" pitchFamily="50" charset="-128"/>
                <a:ea typeface="BIZ UDPゴシック" panose="020B0400000000000000" pitchFamily="50" charset="-128"/>
              </a:rPr>
              <a:t>円</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5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対象     ：</a:t>
            </a:r>
            <a:r>
              <a:rPr kumimoji="1" lang="en-US" altLang="ja-JP" sz="1600" dirty="0">
                <a:latin typeface="BIZ UDPゴシック" panose="020B0400000000000000" pitchFamily="50" charset="-128"/>
                <a:ea typeface="BIZ UDPゴシック" panose="020B0400000000000000" pitchFamily="50" charset="-128"/>
              </a:rPr>
              <a:t>QC</a:t>
            </a:r>
            <a:r>
              <a:rPr kumimoji="1" lang="ja-JP" altLang="en-US" sz="1600" dirty="0">
                <a:latin typeface="BIZ UDPゴシック" panose="020B0400000000000000" pitchFamily="50" charset="-128"/>
                <a:ea typeface="BIZ UDPゴシック" panose="020B0400000000000000" pitchFamily="50" charset="-128"/>
              </a:rPr>
              <a:t>サークル小集団改善活動に携わる関係者の皆様</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5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その他  ：昼食は当方で準備致します。筆記用具はご持参下さい。</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4" name="四角形: 角を丸くする 13">
            <a:extLst>
              <a:ext uri="{FF2B5EF4-FFF2-40B4-BE49-F238E27FC236}">
                <a16:creationId xmlns:a16="http://schemas.microsoft.com/office/drawing/2014/main" id="{B11FA727-48CA-68F1-01A6-88F75D3E1D5F}"/>
              </a:ext>
            </a:extLst>
          </p:cNvPr>
          <p:cNvSpPr/>
          <p:nvPr/>
        </p:nvSpPr>
        <p:spPr>
          <a:xfrm>
            <a:off x="176170" y="4336155"/>
            <a:ext cx="8837489" cy="914400"/>
          </a:xfrm>
          <a:prstGeom prst="roundRect">
            <a:avLst/>
          </a:prstGeom>
          <a:ln w="19050">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108F9551-1A2B-3097-5D0A-D1CA7A708A33}"/>
              </a:ext>
            </a:extLst>
          </p:cNvPr>
          <p:cNvSpPr/>
          <p:nvPr/>
        </p:nvSpPr>
        <p:spPr>
          <a:xfrm>
            <a:off x="117447" y="5278652"/>
            <a:ext cx="5620624" cy="1343426"/>
          </a:xfrm>
          <a:prstGeom prst="roundRect">
            <a:avLst/>
          </a:prstGeom>
          <a:ln w="19050">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19" name="テキスト ボックス 18">
            <a:extLst>
              <a:ext uri="{FF2B5EF4-FFF2-40B4-BE49-F238E27FC236}">
                <a16:creationId xmlns:a16="http://schemas.microsoft.com/office/drawing/2014/main" id="{39C5DE90-69BB-DC3A-045D-46DFBCD56AD7}"/>
              </a:ext>
            </a:extLst>
          </p:cNvPr>
          <p:cNvSpPr txBox="1"/>
          <p:nvPr/>
        </p:nvSpPr>
        <p:spPr>
          <a:xfrm>
            <a:off x="895398" y="5346224"/>
            <a:ext cx="5238268" cy="1323439"/>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申込期限   ：</a:t>
            </a:r>
            <a:r>
              <a:rPr kumimoji="1" lang="en-US" altLang="ja-JP" sz="1400" b="1" dirty="0">
                <a:latin typeface="BIZ UDPゴシック" panose="020B0400000000000000" pitchFamily="50" charset="-128"/>
                <a:ea typeface="BIZ UDPゴシック" panose="020B0400000000000000" pitchFamily="50" charset="-128"/>
              </a:rPr>
              <a:t>2025</a:t>
            </a:r>
            <a:r>
              <a:rPr kumimoji="1" lang="ja-JP" altLang="en-US" sz="1400" b="1" dirty="0">
                <a:latin typeface="BIZ UDPゴシック" panose="020B0400000000000000" pitchFamily="50" charset="-128"/>
                <a:ea typeface="BIZ UDPゴシック" panose="020B0400000000000000" pitchFamily="50" charset="-128"/>
              </a:rPr>
              <a:t>年</a:t>
            </a:r>
            <a:r>
              <a:rPr kumimoji="1" lang="en-US" altLang="ja-JP" sz="1400" b="1" dirty="0">
                <a:latin typeface="BIZ UDPゴシック" panose="020B0400000000000000" pitchFamily="50" charset="-128"/>
                <a:ea typeface="BIZ UDPゴシック" panose="020B0400000000000000" pitchFamily="50" charset="-128"/>
              </a:rPr>
              <a:t>9</a:t>
            </a:r>
            <a:r>
              <a:rPr kumimoji="1" lang="ja-JP" altLang="en-US" sz="1400" b="1" dirty="0">
                <a:latin typeface="BIZ UDPゴシック" panose="020B0400000000000000" pitchFamily="50" charset="-128"/>
                <a:ea typeface="BIZ UDPゴシック" panose="020B0400000000000000" pitchFamily="50" charset="-128"/>
              </a:rPr>
              <a:t>月５日</a:t>
            </a:r>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b="1" dirty="0">
                <a:latin typeface="BIZ UDPゴシック" panose="020B0400000000000000" pitchFamily="50" charset="-128"/>
                <a:ea typeface="BIZ UDPゴシック" panose="020B0400000000000000" pitchFamily="50" charset="-128"/>
              </a:rPr>
              <a:t>金</a:t>
            </a:r>
            <a:r>
              <a:rPr kumimoji="1" lang="en-US" altLang="ja-JP" sz="1400" b="1" dirty="0">
                <a:latin typeface="BIZ UDPゴシック" panose="020B0400000000000000" pitchFamily="50" charset="-128"/>
                <a:ea typeface="BIZ UDPゴシック" panose="020B0400000000000000" pitchFamily="50" charset="-128"/>
              </a:rPr>
              <a:t>)</a:t>
            </a:r>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5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申込方法   ：別紙参加申込書を確認頂き必要事項を</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記入の上ご送付ください。</a:t>
            </a:r>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5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参加費振込：研修会終了後に請求書をお渡しさせて頂きます。</a:t>
            </a:r>
            <a:endParaRPr kumimoji="1" lang="en-US" altLang="ja-JP" sz="1400" dirty="0">
              <a:latin typeface="BIZ UDPゴシック" panose="020B0400000000000000" pitchFamily="50" charset="-128"/>
              <a:ea typeface="BIZ UDPゴシック" panose="020B0400000000000000" pitchFamily="50" charset="-128"/>
            </a:endParaRPr>
          </a:p>
          <a:p>
            <a:endParaRPr kumimoji="1" lang="ja-JP" altLang="en-US" sz="1400" dirty="0">
              <a:latin typeface="BIZ UDPゴシック" panose="020B0400000000000000" pitchFamily="50" charset="-128"/>
              <a:ea typeface="BIZ UDPゴシック" panose="020B0400000000000000" pitchFamily="50" charset="-128"/>
            </a:endParaRPr>
          </a:p>
        </p:txBody>
      </p:sp>
      <p:sp>
        <p:nvSpPr>
          <p:cNvPr id="23" name="四角形: 角を丸くする 22">
            <a:extLst>
              <a:ext uri="{FF2B5EF4-FFF2-40B4-BE49-F238E27FC236}">
                <a16:creationId xmlns:a16="http://schemas.microsoft.com/office/drawing/2014/main" id="{78FD94F5-F044-4772-1A90-E2F748C160A0}"/>
              </a:ext>
            </a:extLst>
          </p:cNvPr>
          <p:cNvSpPr/>
          <p:nvPr/>
        </p:nvSpPr>
        <p:spPr>
          <a:xfrm>
            <a:off x="345743" y="2021747"/>
            <a:ext cx="478172" cy="1728131"/>
          </a:xfrm>
          <a:prstGeom prst="round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b="1" dirty="0">
                <a:latin typeface="BIZ UDPゴシック" panose="020B0400000000000000" pitchFamily="50" charset="-128"/>
                <a:ea typeface="BIZ UDPゴシック" panose="020B0400000000000000" pitchFamily="50" charset="-128"/>
              </a:rPr>
              <a:t>案</a:t>
            </a:r>
            <a:endParaRPr kumimoji="1" lang="en-US" altLang="ja-JP" sz="2000" b="1" dirty="0">
              <a:latin typeface="BIZ UDPゴシック" panose="020B0400000000000000" pitchFamily="50" charset="-128"/>
              <a:ea typeface="BIZ UDPゴシック" panose="020B0400000000000000" pitchFamily="50" charset="-128"/>
            </a:endParaRPr>
          </a:p>
          <a:p>
            <a:pPr algn="ctr"/>
            <a:endParaRPr kumimoji="1" lang="en-US" altLang="ja-JP" sz="2000" b="1" dirty="0">
              <a:latin typeface="BIZ UDPゴシック" panose="020B0400000000000000" pitchFamily="50" charset="-128"/>
              <a:ea typeface="BIZ UDPゴシック" panose="020B0400000000000000" pitchFamily="50" charset="-128"/>
            </a:endParaRPr>
          </a:p>
          <a:p>
            <a:pPr algn="ctr"/>
            <a:r>
              <a:rPr kumimoji="1" lang="ja-JP" altLang="en-US" sz="2000" b="1" dirty="0">
                <a:latin typeface="BIZ UDPゴシック" panose="020B0400000000000000" pitchFamily="50" charset="-128"/>
                <a:ea typeface="BIZ UDPゴシック" panose="020B0400000000000000" pitchFamily="50" charset="-128"/>
              </a:rPr>
              <a:t>内</a:t>
            </a:r>
          </a:p>
        </p:txBody>
      </p:sp>
      <p:sp>
        <p:nvSpPr>
          <p:cNvPr id="24" name="四角形: 角を丸くする 23">
            <a:extLst>
              <a:ext uri="{FF2B5EF4-FFF2-40B4-BE49-F238E27FC236}">
                <a16:creationId xmlns:a16="http://schemas.microsoft.com/office/drawing/2014/main" id="{915803B8-D1B3-CD82-33A0-E9A3ED683251}"/>
              </a:ext>
            </a:extLst>
          </p:cNvPr>
          <p:cNvSpPr/>
          <p:nvPr/>
        </p:nvSpPr>
        <p:spPr>
          <a:xfrm>
            <a:off x="352190" y="4438013"/>
            <a:ext cx="478172" cy="738664"/>
          </a:xfrm>
          <a:prstGeom prst="round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b="1" dirty="0">
                <a:latin typeface="BIZ UDPゴシック" panose="020B0400000000000000" pitchFamily="50" charset="-128"/>
                <a:ea typeface="BIZ UDPゴシック" panose="020B0400000000000000" pitchFamily="50" charset="-128"/>
              </a:rPr>
              <a:t>内容</a:t>
            </a:r>
          </a:p>
        </p:txBody>
      </p:sp>
      <p:sp>
        <p:nvSpPr>
          <p:cNvPr id="25" name="四角形: 角を丸くする 24">
            <a:extLst>
              <a:ext uri="{FF2B5EF4-FFF2-40B4-BE49-F238E27FC236}">
                <a16:creationId xmlns:a16="http://schemas.microsoft.com/office/drawing/2014/main" id="{C9E0C3D7-7F3B-D120-5BCA-2C527473FD77}"/>
              </a:ext>
            </a:extLst>
          </p:cNvPr>
          <p:cNvSpPr/>
          <p:nvPr/>
        </p:nvSpPr>
        <p:spPr>
          <a:xfrm>
            <a:off x="345743" y="5414198"/>
            <a:ext cx="478172" cy="1053701"/>
          </a:xfrm>
          <a:prstGeom prst="round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b="1" dirty="0">
                <a:latin typeface="BIZ UDPゴシック" panose="020B0400000000000000" pitchFamily="50" charset="-128"/>
                <a:ea typeface="BIZ UDPゴシック" panose="020B0400000000000000" pitchFamily="50" charset="-128"/>
              </a:rPr>
              <a:t>申込</a:t>
            </a:r>
          </a:p>
        </p:txBody>
      </p:sp>
      <p:sp>
        <p:nvSpPr>
          <p:cNvPr id="27" name="四角形: 角を丸くする 26">
            <a:extLst>
              <a:ext uri="{FF2B5EF4-FFF2-40B4-BE49-F238E27FC236}">
                <a16:creationId xmlns:a16="http://schemas.microsoft.com/office/drawing/2014/main" id="{86A305C1-3E10-8373-2879-8F3328AF913D}"/>
              </a:ext>
            </a:extLst>
          </p:cNvPr>
          <p:cNvSpPr/>
          <p:nvPr/>
        </p:nvSpPr>
        <p:spPr>
          <a:xfrm>
            <a:off x="5838738" y="5284174"/>
            <a:ext cx="3116197" cy="1343426"/>
          </a:xfrm>
          <a:prstGeom prst="roundRect">
            <a:avLst/>
          </a:prstGeom>
          <a:ln w="19050">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en-US" altLang="ja-JP" sz="900" dirty="0">
              <a:latin typeface="BIZ UDPゴシック" panose="020B0400000000000000" pitchFamily="50" charset="-128"/>
              <a:ea typeface="BIZ UDPゴシック" panose="020B0400000000000000" pitchFamily="50" charset="-128"/>
            </a:endParaRPr>
          </a:p>
        </p:txBody>
      </p:sp>
      <p:sp>
        <p:nvSpPr>
          <p:cNvPr id="28" name="テキスト ボックス 27">
            <a:extLst>
              <a:ext uri="{FF2B5EF4-FFF2-40B4-BE49-F238E27FC236}">
                <a16:creationId xmlns:a16="http://schemas.microsoft.com/office/drawing/2014/main" id="{DD343E3B-AB0E-B2AF-DEC2-7C2A206730C5}"/>
              </a:ext>
            </a:extLst>
          </p:cNvPr>
          <p:cNvSpPr txBox="1"/>
          <p:nvPr/>
        </p:nvSpPr>
        <p:spPr>
          <a:xfrm>
            <a:off x="6234333" y="5406070"/>
            <a:ext cx="3203282" cy="1084912"/>
          </a:xfrm>
          <a:prstGeom prst="rect">
            <a:avLst/>
          </a:prstGeom>
          <a:noFill/>
        </p:spPr>
        <p:txBody>
          <a:bodyPr wrap="square" rtlCol="0">
            <a:spAutoFit/>
          </a:bodyPr>
          <a:lstStyle/>
          <a:p>
            <a:r>
              <a:rPr kumimoji="1" lang="en-US" altLang="ja-JP" sz="1200" b="1" dirty="0">
                <a:latin typeface="BIZ UDPゴシック" panose="020B0400000000000000" pitchFamily="50" charset="-128"/>
                <a:ea typeface="BIZ UDPゴシック" panose="020B0400000000000000" pitchFamily="50" charset="-128"/>
              </a:rPr>
              <a:t>QC</a:t>
            </a:r>
            <a:r>
              <a:rPr kumimoji="1" lang="ja-JP" altLang="en-US" sz="1200" b="1" dirty="0">
                <a:latin typeface="BIZ UDPゴシック" panose="020B0400000000000000" pitchFamily="50" charset="-128"/>
                <a:ea typeface="BIZ UDPゴシック" panose="020B0400000000000000" pitchFamily="50" charset="-128"/>
              </a:rPr>
              <a:t>サークル福島地区</a:t>
            </a:r>
            <a:endParaRPr kumimoji="1" lang="en-US" altLang="ja-JP" sz="1200" b="1"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㈱デンソー福島　品質保証課（担当：遠藤）</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a:t>
            </a:r>
            <a:r>
              <a:rPr kumimoji="1" lang="en-US" altLang="ja-JP" sz="1050" dirty="0">
                <a:latin typeface="BIZ UDPゴシック" panose="020B0400000000000000" pitchFamily="50" charset="-128"/>
                <a:ea typeface="BIZ UDPゴシック" panose="020B0400000000000000" pitchFamily="50" charset="-128"/>
              </a:rPr>
              <a:t>963-4318</a:t>
            </a:r>
          </a:p>
          <a:p>
            <a:r>
              <a:rPr kumimoji="1" lang="ja-JP" altLang="en-US" sz="1050" dirty="0">
                <a:latin typeface="BIZ UDPゴシック" panose="020B0400000000000000" pitchFamily="50" charset="-128"/>
                <a:ea typeface="BIZ UDPゴシック" panose="020B0400000000000000" pitchFamily="50" charset="-128"/>
              </a:rPr>
              <a:t>　福島県田村市光陽台</a:t>
            </a:r>
            <a:r>
              <a:rPr kumimoji="1" lang="en-US" altLang="ja-JP" sz="1050" dirty="0">
                <a:latin typeface="BIZ UDPゴシック" panose="020B0400000000000000" pitchFamily="50" charset="-128"/>
                <a:ea typeface="BIZ UDPゴシック" panose="020B0400000000000000" pitchFamily="50" charset="-128"/>
              </a:rPr>
              <a:t>26</a:t>
            </a:r>
          </a:p>
          <a:p>
            <a:r>
              <a:rPr kumimoji="1" lang="ja-JP" altLang="en-US" sz="1050" dirty="0">
                <a:latin typeface="BIZ UDPゴシック" panose="020B0400000000000000" pitchFamily="50" charset="-128"/>
                <a:ea typeface="BIZ UDPゴシック" panose="020B0400000000000000" pitchFamily="50" charset="-128"/>
              </a:rPr>
              <a:t>　　　</a:t>
            </a:r>
            <a:r>
              <a:rPr kumimoji="1" lang="en-US" altLang="ja-JP" sz="1050" dirty="0">
                <a:latin typeface="BIZ UDPゴシック" panose="020B0400000000000000" pitchFamily="50" charset="-128"/>
                <a:ea typeface="BIZ UDPゴシック" panose="020B0400000000000000" pitchFamily="50" charset="-128"/>
              </a:rPr>
              <a:t>TEL</a:t>
            </a:r>
            <a:r>
              <a:rPr kumimoji="1" lang="ja-JP" altLang="en-US" sz="1050" dirty="0">
                <a:latin typeface="BIZ UDPゴシック" panose="020B0400000000000000" pitchFamily="50" charset="-128"/>
                <a:ea typeface="BIZ UDPゴシック" panose="020B0400000000000000" pitchFamily="50" charset="-128"/>
              </a:rPr>
              <a:t>：</a:t>
            </a:r>
            <a:r>
              <a:rPr kumimoji="1" lang="en-US" altLang="ja-JP" sz="1050" dirty="0">
                <a:latin typeface="BIZ UDPゴシック" panose="020B0400000000000000" pitchFamily="50" charset="-128"/>
                <a:ea typeface="BIZ UDPゴシック" panose="020B0400000000000000" pitchFamily="50" charset="-128"/>
              </a:rPr>
              <a:t>0247-65-7719</a:t>
            </a:r>
          </a:p>
          <a:p>
            <a:r>
              <a:rPr kumimoji="1" lang="ja-JP" altLang="en-US" sz="1050" dirty="0">
                <a:latin typeface="BIZ UDPゴシック" panose="020B0400000000000000" pitchFamily="50" charset="-128"/>
                <a:ea typeface="BIZ UDPゴシック" panose="020B0400000000000000" pitchFamily="50" charset="-128"/>
              </a:rPr>
              <a:t>　　メール：</a:t>
            </a:r>
            <a:r>
              <a:rPr kumimoji="1" lang="en-US" altLang="ja-JP" sz="800" dirty="0">
                <a:latin typeface="BIZ UDPゴシック" panose="020B0400000000000000" pitchFamily="50" charset="-128"/>
                <a:ea typeface="BIZ UDPゴシック" panose="020B0400000000000000" pitchFamily="50" charset="-128"/>
              </a:rPr>
              <a:t>daisuke.endo.j8t@jpgr.denso.com</a:t>
            </a:r>
            <a:endParaRPr kumimoji="1" lang="en-US" altLang="ja-JP" sz="1050" dirty="0">
              <a:latin typeface="BIZ UDPゴシック" panose="020B0400000000000000" pitchFamily="50" charset="-128"/>
              <a:ea typeface="BIZ UDPゴシック" panose="020B0400000000000000" pitchFamily="50" charset="-128"/>
            </a:endParaRPr>
          </a:p>
        </p:txBody>
      </p:sp>
      <p:sp>
        <p:nvSpPr>
          <p:cNvPr id="29" name="四角形: 角を丸くする 28">
            <a:extLst>
              <a:ext uri="{FF2B5EF4-FFF2-40B4-BE49-F238E27FC236}">
                <a16:creationId xmlns:a16="http://schemas.microsoft.com/office/drawing/2014/main" id="{0D021854-2817-10A0-CFA3-A2551A83AF10}"/>
              </a:ext>
            </a:extLst>
          </p:cNvPr>
          <p:cNvSpPr/>
          <p:nvPr/>
        </p:nvSpPr>
        <p:spPr>
          <a:xfrm>
            <a:off x="5932811" y="5418138"/>
            <a:ext cx="335560" cy="1060775"/>
          </a:xfrm>
          <a:prstGeom prst="round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お問合せ</a:t>
            </a:r>
          </a:p>
        </p:txBody>
      </p:sp>
      <p:pic>
        <p:nvPicPr>
          <p:cNvPr id="31" name="図 30">
            <a:extLst>
              <a:ext uri="{FF2B5EF4-FFF2-40B4-BE49-F238E27FC236}">
                <a16:creationId xmlns:a16="http://schemas.microsoft.com/office/drawing/2014/main" id="{6E9351D1-3BEC-2D71-C72D-140697478425}"/>
              </a:ext>
            </a:extLst>
          </p:cNvPr>
          <p:cNvPicPr>
            <a:picLocks noChangeAspect="1"/>
          </p:cNvPicPr>
          <p:nvPr/>
        </p:nvPicPr>
        <p:blipFill>
          <a:blip r:embed="rId2"/>
          <a:stretch>
            <a:fillRect/>
          </a:stretch>
        </p:blipFill>
        <p:spPr>
          <a:xfrm>
            <a:off x="261576" y="124441"/>
            <a:ext cx="659400" cy="659400"/>
          </a:xfrm>
          <a:prstGeom prst="rect">
            <a:avLst/>
          </a:prstGeom>
        </p:spPr>
      </p:pic>
      <p:pic>
        <p:nvPicPr>
          <p:cNvPr id="6" name="図 5">
            <a:extLst>
              <a:ext uri="{FF2B5EF4-FFF2-40B4-BE49-F238E27FC236}">
                <a16:creationId xmlns:a16="http://schemas.microsoft.com/office/drawing/2014/main" id="{F879A781-CC9B-5AAA-94CF-B94414769E9C}"/>
              </a:ext>
            </a:extLst>
          </p:cNvPr>
          <p:cNvPicPr>
            <a:picLocks noChangeAspect="1"/>
          </p:cNvPicPr>
          <p:nvPr/>
        </p:nvPicPr>
        <p:blipFill>
          <a:blip r:embed="rId3"/>
          <a:stretch>
            <a:fillRect/>
          </a:stretch>
        </p:blipFill>
        <p:spPr>
          <a:xfrm>
            <a:off x="6268371" y="1859168"/>
            <a:ext cx="2626657" cy="1510552"/>
          </a:xfrm>
          <a:prstGeom prst="rect">
            <a:avLst/>
          </a:prstGeom>
        </p:spPr>
      </p:pic>
      <p:sp>
        <p:nvSpPr>
          <p:cNvPr id="22" name="テキスト ボックス 21">
            <a:extLst>
              <a:ext uri="{FF2B5EF4-FFF2-40B4-BE49-F238E27FC236}">
                <a16:creationId xmlns:a16="http://schemas.microsoft.com/office/drawing/2014/main" id="{70938A41-225F-2E5F-FB19-06F5901032A9}"/>
              </a:ext>
            </a:extLst>
          </p:cNvPr>
          <p:cNvSpPr txBox="1"/>
          <p:nvPr/>
        </p:nvSpPr>
        <p:spPr>
          <a:xfrm>
            <a:off x="920976" y="4344987"/>
            <a:ext cx="7579907" cy="907941"/>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講師　 ：</a:t>
            </a:r>
            <a:r>
              <a:rPr kumimoji="1" lang="ja-JP" altLang="en-US" sz="1600" b="1" dirty="0">
                <a:latin typeface="BIZ UDPゴシック" panose="020B0400000000000000" pitchFamily="50" charset="-128"/>
                <a:ea typeface="BIZ UDPゴシック" panose="020B0400000000000000" pitchFamily="50" charset="-128"/>
              </a:rPr>
              <a:t>座学：持地　淳（福島地区副幹事長）・実技：鈴木　和弘（福島地区幹事長）</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2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テーマ</a:t>
            </a:r>
            <a:r>
              <a:rPr kumimoji="1" lang="ja-JP" altLang="en-US" sz="9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：問題解決型</a:t>
            </a:r>
            <a:r>
              <a:rPr kumimoji="1" lang="en-US" altLang="ja-JP" sz="1600" dirty="0">
                <a:latin typeface="BIZ UDPゴシック" panose="020B0400000000000000" pitchFamily="50" charset="-128"/>
                <a:ea typeface="BIZ UDPゴシック" panose="020B0400000000000000" pitchFamily="50" charset="-128"/>
              </a:rPr>
              <a:t>QC</a:t>
            </a:r>
            <a:r>
              <a:rPr kumimoji="1" lang="ja-JP" altLang="en-US" sz="1600" dirty="0">
                <a:latin typeface="BIZ UDPゴシック" panose="020B0400000000000000" pitchFamily="50" charset="-128"/>
                <a:ea typeface="BIZ UDPゴシック" panose="020B0400000000000000" pitchFamily="50" charset="-128"/>
              </a:rPr>
              <a:t>ストーリーの実践</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2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内容　 ：講義　グループディスカッションと演習　＊工場見学（</a:t>
            </a:r>
            <a:r>
              <a:rPr kumimoji="1" lang="en-US" altLang="ja-JP" sz="1600" dirty="0">
                <a:latin typeface="BIZ UDPゴシック" panose="020B0400000000000000" pitchFamily="50" charset="-128"/>
                <a:ea typeface="BIZ UDPゴシック" panose="020B0400000000000000" pitchFamily="50" charset="-128"/>
              </a:rPr>
              <a:t>60</a:t>
            </a:r>
            <a:r>
              <a:rPr kumimoji="1" lang="ja-JP" altLang="en-US" sz="1600" dirty="0">
                <a:latin typeface="BIZ UDPゴシック" panose="020B0400000000000000" pitchFamily="50" charset="-128"/>
                <a:ea typeface="BIZ UDPゴシック" panose="020B0400000000000000" pitchFamily="50" charset="-128"/>
              </a:rPr>
              <a:t>分予定）</a:t>
            </a:r>
          </a:p>
        </p:txBody>
      </p:sp>
    </p:spTree>
    <p:extLst>
      <p:ext uri="{BB962C8B-B14F-4D97-AF65-F5344CB8AC3E}">
        <p14:creationId xmlns:p14="http://schemas.microsoft.com/office/powerpoint/2010/main" val="55433161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158</TotalTime>
  <Words>371</Words>
  <Application>Microsoft Office PowerPoint</Application>
  <PresentationFormat>画面に合わせる (4:3)</PresentationFormat>
  <Paragraphs>41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UDPゴシック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Miyuki Takano (髙野 美幸)</dc:creator>
  <cp:lastModifiedBy>Daisuke Endo (遠藤 大亮)</cp:lastModifiedBy>
  <cp:revision>24</cp:revision>
  <dcterms:created xsi:type="dcterms:W3CDTF">2024-04-22T05:22:54Z</dcterms:created>
  <dcterms:modified xsi:type="dcterms:W3CDTF">2025-08-04T08:01:39Z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add209e-37c4-4e15-ab1b-f9befe71def1_Enabled">
    <vt:lpwstr>true</vt:lpwstr>
  </property>
  <property fmtid="{D5CDD505-2E9C-101B-9397-08002B2CF9AE}" pid="3" name="MSIP_Label_6add209e-37c4-4e15-ab1b-f9befe71def1_SetDate">
    <vt:lpwstr>2024-04-22T06:47:55Z</vt:lpwstr>
  </property>
  <property fmtid="{D5CDD505-2E9C-101B-9397-08002B2CF9AE}" pid="4" name="MSIP_Label_6add209e-37c4-4e15-ab1b-f9befe71def1_Method">
    <vt:lpwstr>Standard</vt:lpwstr>
  </property>
  <property fmtid="{D5CDD505-2E9C-101B-9397-08002B2CF9AE}" pid="5" name="MSIP_Label_6add209e-37c4-4e15-ab1b-f9befe71def1_Name">
    <vt:lpwstr>G_MIP_Confidential_Exception</vt:lpwstr>
  </property>
  <property fmtid="{D5CDD505-2E9C-101B-9397-08002B2CF9AE}" pid="6" name="MSIP_Label_6add209e-37c4-4e15-ab1b-f9befe71def1_SiteId">
    <vt:lpwstr>69405920-b673-4f7c-8845-e124e9d08af2</vt:lpwstr>
  </property>
  <property fmtid="{D5CDD505-2E9C-101B-9397-08002B2CF9AE}" pid="7" name="MSIP_Label_6add209e-37c4-4e15-ab1b-f9befe71def1_ActionId">
    <vt:lpwstr>c04e3b15-0598-40c0-a851-54a1cee87d83</vt:lpwstr>
  </property>
  <property fmtid="{D5CDD505-2E9C-101B-9397-08002B2CF9AE}" pid="8" name="MSIP_Label_6add209e-37c4-4e15-ab1b-f9befe71def1_ContentBits">
    <vt:lpwstr>0</vt:lpwstr>
  </property>
</Properties>
</file>