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7"/>
  </p:notesMasterIdLst>
  <p:sldIdLst>
    <p:sldId id="2147470537" r:id="rId5"/>
    <p:sldId id="2147470536" r:id="rId6"/>
  </p:sldIdLst>
  <p:sldSz cx="6858000" cy="9906000" type="A4"/>
  <p:notesSz cx="6858000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766" autoAdjust="0"/>
  </p:normalViewPr>
  <p:slideViewPr>
    <p:cSldViewPr snapToGrid="0">
      <p:cViewPr varScale="1">
        <p:scale>
          <a:sx n="57" d="100"/>
          <a:sy n="57" d="100"/>
        </p:scale>
        <p:origin x="260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gashira，Koudai (HCM) / 江頭広大" userId="37e387fe-b692-41d3-9c6a-f7711af240c0" providerId="ADAL" clId="{53016A8E-1E85-4630-8DB5-2B12378F9FD7}"/>
    <pc:docChg chg="undo redo custSel addSld delSld modSld">
      <pc:chgData name="Egashira，Koudai (HCM) / 江頭広大" userId="37e387fe-b692-41d3-9c6a-f7711af240c0" providerId="ADAL" clId="{53016A8E-1E85-4630-8DB5-2B12378F9FD7}" dt="2025-08-26T02:51:54.665" v="244" actId="1038"/>
      <pc:docMkLst>
        <pc:docMk/>
      </pc:docMkLst>
      <pc:sldChg chg="add del">
        <pc:chgData name="Egashira，Koudai (HCM) / 江頭広大" userId="37e387fe-b692-41d3-9c6a-f7711af240c0" providerId="ADAL" clId="{53016A8E-1E85-4630-8DB5-2B12378F9FD7}" dt="2025-08-26T02:51:15.512" v="142" actId="47"/>
        <pc:sldMkLst>
          <pc:docMk/>
          <pc:sldMk cId="3366607024" sldId="258"/>
        </pc:sldMkLst>
      </pc:sldChg>
      <pc:sldChg chg="delSp modSp mod">
        <pc:chgData name="Egashira，Koudai (HCM) / 江頭広大" userId="37e387fe-b692-41d3-9c6a-f7711af240c0" providerId="ADAL" clId="{53016A8E-1E85-4630-8DB5-2B12378F9FD7}" dt="2025-08-26T02:51:54.665" v="244" actId="1038"/>
        <pc:sldMkLst>
          <pc:docMk/>
          <pc:sldMk cId="3988269706" sldId="2147470536"/>
        </pc:sldMkLst>
        <pc:spChg chg="del">
          <ac:chgData name="Egashira，Koudai (HCM) / 江頭広大" userId="37e387fe-b692-41d3-9c6a-f7711af240c0" providerId="ADAL" clId="{53016A8E-1E85-4630-8DB5-2B12378F9FD7}" dt="2025-08-26T02:20:56.202" v="137" actId="478"/>
          <ac:spMkLst>
            <pc:docMk/>
            <pc:sldMk cId="3988269706" sldId="2147470536"/>
            <ac:spMk id="3" creationId="{CCAC16B7-FF18-D799-9398-82F9F143C16B}"/>
          </ac:spMkLst>
        </pc:spChg>
        <pc:spChg chg="del">
          <ac:chgData name="Egashira，Koudai (HCM) / 江頭広大" userId="37e387fe-b692-41d3-9c6a-f7711af240c0" providerId="ADAL" clId="{53016A8E-1E85-4630-8DB5-2B12378F9FD7}" dt="2025-08-26T02:20:57.435" v="138" actId="478"/>
          <ac:spMkLst>
            <pc:docMk/>
            <pc:sldMk cId="3988269706" sldId="2147470536"/>
            <ac:spMk id="7" creationId="{23AF3421-3EB7-776A-9737-55B5925A54AE}"/>
          </ac:spMkLst>
        </pc:spChg>
        <pc:spChg chg="mod">
          <ac:chgData name="Egashira，Koudai (HCM) / 江頭広大" userId="37e387fe-b692-41d3-9c6a-f7711af240c0" providerId="ADAL" clId="{53016A8E-1E85-4630-8DB5-2B12378F9FD7}" dt="2025-08-26T02:51:54.665" v="244" actId="1038"/>
          <ac:spMkLst>
            <pc:docMk/>
            <pc:sldMk cId="3988269706" sldId="2147470536"/>
            <ac:spMk id="13" creationId="{B7D0359C-F890-2AB7-CD34-AE4B5ACE1E56}"/>
          </ac:spMkLst>
        </pc:spChg>
        <pc:spChg chg="del">
          <ac:chgData name="Egashira，Koudai (HCM) / 江頭広大" userId="37e387fe-b692-41d3-9c6a-f7711af240c0" providerId="ADAL" clId="{53016A8E-1E85-4630-8DB5-2B12378F9FD7}" dt="2025-08-26T02:20:58.568" v="139" actId="478"/>
          <ac:spMkLst>
            <pc:docMk/>
            <pc:sldMk cId="3988269706" sldId="2147470536"/>
            <ac:spMk id="14" creationId="{B149635B-744D-65A6-EFB3-5C92F1986739}"/>
          </ac:spMkLst>
        </pc:spChg>
        <pc:inkChg chg="mod">
          <ac:chgData name="Egashira，Koudai (HCM) / 江頭広大" userId="37e387fe-b692-41d3-9c6a-f7711af240c0" providerId="ADAL" clId="{53016A8E-1E85-4630-8DB5-2B12378F9FD7}" dt="2025-08-26T02:51:44.232" v="189" actId="14100"/>
          <ac:inkMkLst>
            <pc:docMk/>
            <pc:sldMk cId="3988269706" sldId="2147470536"/>
            <ac:inkMk id="8" creationId="{938BA5EC-EEC3-6660-D8F1-C050988E9AA0}"/>
          </ac:inkMkLst>
        </pc:inkChg>
      </pc:sldChg>
      <pc:sldChg chg="modSp mod">
        <pc:chgData name="Egashira，Koudai (HCM) / 江頭広大" userId="37e387fe-b692-41d3-9c6a-f7711af240c0" providerId="ADAL" clId="{53016A8E-1E85-4630-8DB5-2B12378F9FD7}" dt="2025-08-26T02:09:52.879" v="37" actId="1038"/>
        <pc:sldMkLst>
          <pc:docMk/>
          <pc:sldMk cId="591019114" sldId="2147470537"/>
        </pc:sldMkLst>
        <pc:spChg chg="mod">
          <ac:chgData name="Egashira，Koudai (HCM) / 江頭広大" userId="37e387fe-b692-41d3-9c6a-f7711af240c0" providerId="ADAL" clId="{53016A8E-1E85-4630-8DB5-2B12378F9FD7}" dt="2025-08-26T02:09:52.879" v="37" actId="1038"/>
          <ac:spMkLst>
            <pc:docMk/>
            <pc:sldMk cId="591019114" sldId="2147470537"/>
            <ac:spMk id="39" creationId="{33EB2787-354B-142A-29E3-3AF37AE52059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7T06:36:23.300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1,'10824'0,"-10796"0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693" cy="495539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93" y="0"/>
            <a:ext cx="2971693" cy="495539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/>
            </a:lvl1pPr>
          </a:lstStyle>
          <a:p>
            <a:fld id="{E6619F06-89F5-48BF-946B-0CE30A9E2CE1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33488"/>
            <a:ext cx="23082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9" tIns="46259" rIns="92519" bIns="4625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155" y="4752091"/>
            <a:ext cx="5487693" cy="3888075"/>
          </a:xfrm>
          <a:prstGeom prst="rect">
            <a:avLst/>
          </a:prstGeom>
        </p:spPr>
        <p:txBody>
          <a:bodyPr vert="horz" lIns="92519" tIns="46259" rIns="92519" bIns="4625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8711"/>
            <a:ext cx="2971693" cy="495539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93" y="9378711"/>
            <a:ext cx="2971693" cy="495539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/>
            </a:lvl1pPr>
          </a:lstStyle>
          <a:p>
            <a:fld id="{559E6642-3440-4966-B63B-261F6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27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D561E-BFAD-4344-A2EE-9A9C7375038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24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7E8F-FCDD-4DDC-A1A4-101231956A6D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3FE4F-CA1D-4D1D-9E97-31445AD6F9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05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7E8F-FCDD-4DDC-A1A4-101231956A6D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3FE4F-CA1D-4D1D-9E97-31445AD6F9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88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7E8F-FCDD-4DDC-A1A4-101231956A6D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3FE4F-CA1D-4D1D-9E97-31445AD6F9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333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7E8F-FCDD-4DDC-A1A4-101231956A6D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3FE4F-CA1D-4D1D-9E97-31445AD6F9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45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7E8F-FCDD-4DDC-A1A4-101231956A6D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3FE4F-CA1D-4D1D-9E97-31445AD6F9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3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7E8F-FCDD-4DDC-A1A4-101231956A6D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3FE4F-CA1D-4D1D-9E97-31445AD6F9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324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7E8F-FCDD-4DDC-A1A4-101231956A6D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3FE4F-CA1D-4D1D-9E97-31445AD6F9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09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7E8F-FCDD-4DDC-A1A4-101231956A6D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3FE4F-CA1D-4D1D-9E97-31445AD6F9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963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7E8F-FCDD-4DDC-A1A4-101231956A6D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3FE4F-CA1D-4D1D-9E97-31445AD6F9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3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7E8F-FCDD-4DDC-A1A4-101231956A6D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3FE4F-CA1D-4D1D-9E97-31445AD6F9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126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7E8F-FCDD-4DDC-A1A4-101231956A6D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3FE4F-CA1D-4D1D-9E97-31445AD6F9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05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67E8F-FCDD-4DDC-A1A4-101231956A6D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3FE4F-CA1D-4D1D-9E97-31445AD6F9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24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hyperlink" Target="https://pixabay.com/ja/%E8%B5%A4%E3%81%84%E3%82%AB%E3%82%A8%E3%83%87%E3%81%AE%E8%91%89-%E7%A7%8B-%E7%B4%85%E8%91%89-%E6%9C%A8-%E8%91%89-%E8%90%BD%E3%81%A1%E8%91%89-507557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8.png"/><Relationship Id="rId7" Type="http://schemas.openxmlformats.org/officeDocument/2006/relationships/hyperlink" Target="https://forms.office.com/r/3a6jyAVdH5" TargetMode="External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19" Type="http://schemas.openxmlformats.org/officeDocument/2006/relationships/image" Target="../media/image7.png"/><Relationship Id="rId4" Type="http://schemas.openxmlformats.org/officeDocument/2006/relationships/customXml" Target="../ink/ink1.xml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AC42AFB5-0F18-E7A3-5890-943DAF54948D}"/>
              </a:ext>
            </a:extLst>
          </p:cNvPr>
          <p:cNvSpPr/>
          <p:nvPr/>
        </p:nvSpPr>
        <p:spPr>
          <a:xfrm rot="553058">
            <a:off x="3195290" y="8070388"/>
            <a:ext cx="3689425" cy="1930825"/>
          </a:xfrm>
          <a:custGeom>
            <a:avLst/>
            <a:gdLst>
              <a:gd name="connsiteX0" fmla="*/ 2480663 w 3689425"/>
              <a:gd name="connsiteY0" fmla="*/ 0 h 1930825"/>
              <a:gd name="connsiteX1" fmla="*/ 3585692 w 3689425"/>
              <a:gd name="connsiteY1" fmla="*/ 0 h 1930825"/>
              <a:gd name="connsiteX2" fmla="*/ 3585692 w 3689425"/>
              <a:gd name="connsiteY2" fmla="*/ 881273 h 1930825"/>
              <a:gd name="connsiteX3" fmla="*/ 3620278 w 3689425"/>
              <a:gd name="connsiteY3" fmla="*/ 897215 h 1930825"/>
              <a:gd name="connsiteX4" fmla="*/ 3680044 w 3689425"/>
              <a:gd name="connsiteY4" fmla="*/ 1045727 h 1930825"/>
              <a:gd name="connsiteX5" fmla="*/ 3624333 w 3689425"/>
              <a:gd name="connsiteY5" fmla="*/ 1120731 h 1930825"/>
              <a:gd name="connsiteX6" fmla="*/ 3585692 w 3689425"/>
              <a:gd name="connsiteY6" fmla="*/ 1148110 h 1930825"/>
              <a:gd name="connsiteX7" fmla="*/ 3585692 w 3689425"/>
              <a:gd name="connsiteY7" fmla="*/ 1407668 h 1930825"/>
              <a:gd name="connsiteX8" fmla="*/ 3176786 w 3689425"/>
              <a:gd name="connsiteY8" fmla="*/ 1407668 h 1930825"/>
              <a:gd name="connsiteX9" fmla="*/ 3150412 w 3689425"/>
              <a:gd name="connsiteY9" fmla="*/ 1432508 h 1930825"/>
              <a:gd name="connsiteX10" fmla="*/ 3083494 w 3689425"/>
              <a:gd name="connsiteY10" fmla="*/ 1475320 h 1930825"/>
              <a:gd name="connsiteX11" fmla="*/ 2503792 w 3689425"/>
              <a:gd name="connsiteY11" fmla="*/ 1587989 h 1930825"/>
              <a:gd name="connsiteX12" fmla="*/ 2113328 w 3689425"/>
              <a:gd name="connsiteY12" fmla="*/ 1815181 h 1930825"/>
              <a:gd name="connsiteX13" fmla="*/ 1485317 w 3689425"/>
              <a:gd name="connsiteY13" fmla="*/ 1817095 h 1930825"/>
              <a:gd name="connsiteX14" fmla="*/ 1474381 w 3689425"/>
              <a:gd name="connsiteY14" fmla="*/ 1821085 h 1930825"/>
              <a:gd name="connsiteX15" fmla="*/ 1474161 w 3689425"/>
              <a:gd name="connsiteY15" fmla="*/ 1826820 h 1930825"/>
              <a:gd name="connsiteX16" fmla="*/ 1399049 w 3689425"/>
              <a:gd name="connsiteY16" fmla="*/ 1896268 h 1930825"/>
              <a:gd name="connsiteX17" fmla="*/ 1330117 w 3689425"/>
              <a:gd name="connsiteY17" fmla="*/ 1879996 h 1930825"/>
              <a:gd name="connsiteX18" fmla="*/ 1322613 w 3689425"/>
              <a:gd name="connsiteY18" fmla="*/ 1872006 h 1930825"/>
              <a:gd name="connsiteX19" fmla="*/ 1241566 w 3689425"/>
              <a:gd name="connsiteY19" fmla="*/ 1893430 h 1930825"/>
              <a:gd name="connsiteX20" fmla="*/ 560296 w 3689425"/>
              <a:gd name="connsiteY20" fmla="*/ 1868406 h 1930825"/>
              <a:gd name="connsiteX21" fmla="*/ 143070 w 3689425"/>
              <a:gd name="connsiteY21" fmla="*/ 1826167 h 1930825"/>
              <a:gd name="connsiteX22" fmla="*/ 205040 w 3689425"/>
              <a:gd name="connsiteY22" fmla="*/ 1667698 h 1930825"/>
              <a:gd name="connsiteX23" fmla="*/ 550 w 3689425"/>
              <a:gd name="connsiteY23" fmla="*/ 1548618 h 1930825"/>
              <a:gd name="connsiteX24" fmla="*/ 308633 w 3689425"/>
              <a:gd name="connsiteY24" fmla="*/ 1363285 h 1930825"/>
              <a:gd name="connsiteX25" fmla="*/ 311221 w 3689425"/>
              <a:gd name="connsiteY25" fmla="*/ 1359297 h 1930825"/>
              <a:gd name="connsiteX26" fmla="*/ 427259 w 3689425"/>
              <a:gd name="connsiteY26" fmla="*/ 1146118 h 1930825"/>
              <a:gd name="connsiteX27" fmla="*/ 1134230 w 3689425"/>
              <a:gd name="connsiteY27" fmla="*/ 986989 h 1930825"/>
              <a:gd name="connsiteX28" fmla="*/ 1134354 w 3689425"/>
              <a:gd name="connsiteY28" fmla="*/ 986887 h 1930825"/>
              <a:gd name="connsiteX29" fmla="*/ 1191233 w 3689425"/>
              <a:gd name="connsiteY29" fmla="*/ 940018 h 1930825"/>
              <a:gd name="connsiteX30" fmla="*/ 1846812 w 3689425"/>
              <a:gd name="connsiteY30" fmla="*/ 825258 h 1930825"/>
              <a:gd name="connsiteX31" fmla="*/ 1849178 w 3689425"/>
              <a:gd name="connsiteY31" fmla="*/ 823617 h 1930825"/>
              <a:gd name="connsiteX32" fmla="*/ 1953216 w 3689425"/>
              <a:gd name="connsiteY32" fmla="*/ 751503 h 1930825"/>
              <a:gd name="connsiteX33" fmla="*/ 2114006 w 3689425"/>
              <a:gd name="connsiteY33" fmla="*/ 697731 h 1930825"/>
              <a:gd name="connsiteX34" fmla="*/ 2396617 w 3689425"/>
              <a:gd name="connsiteY34" fmla="*/ 682085 h 1930825"/>
              <a:gd name="connsiteX35" fmla="*/ 2466934 w 3689425"/>
              <a:gd name="connsiteY35" fmla="*/ 698159 h 1930825"/>
              <a:gd name="connsiteX36" fmla="*/ 2471280 w 3689425"/>
              <a:gd name="connsiteY36" fmla="*/ 699153 h 1930825"/>
              <a:gd name="connsiteX37" fmla="*/ 2480663 w 3689425"/>
              <a:gd name="connsiteY37" fmla="*/ 693795 h 193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689425" h="1930825">
                <a:moveTo>
                  <a:pt x="2480663" y="0"/>
                </a:moveTo>
                <a:lnTo>
                  <a:pt x="3585692" y="0"/>
                </a:lnTo>
                <a:lnTo>
                  <a:pt x="3585692" y="881273"/>
                </a:lnTo>
                <a:lnTo>
                  <a:pt x="3620278" y="897215"/>
                </a:lnTo>
                <a:cubicBezTo>
                  <a:pt x="3681908" y="936304"/>
                  <a:pt x="3703805" y="988512"/>
                  <a:pt x="3680044" y="1045727"/>
                </a:cubicBezTo>
                <a:cubicBezTo>
                  <a:pt x="3669514" y="1071081"/>
                  <a:pt x="3650509" y="1096327"/>
                  <a:pt x="3624333" y="1120731"/>
                </a:cubicBezTo>
                <a:lnTo>
                  <a:pt x="3585692" y="1148110"/>
                </a:lnTo>
                <a:lnTo>
                  <a:pt x="3585692" y="1407668"/>
                </a:lnTo>
                <a:lnTo>
                  <a:pt x="3176786" y="1407668"/>
                </a:lnTo>
                <a:lnTo>
                  <a:pt x="3150412" y="1432508"/>
                </a:lnTo>
                <a:cubicBezTo>
                  <a:pt x="3131245" y="1447210"/>
                  <a:pt x="3108866" y="1461567"/>
                  <a:pt x="3083494" y="1475320"/>
                </a:cubicBezTo>
                <a:cubicBezTo>
                  <a:pt x="2929291" y="1558912"/>
                  <a:pt x="2694358" y="1604563"/>
                  <a:pt x="2503792" y="1587989"/>
                </a:cubicBezTo>
                <a:cubicBezTo>
                  <a:pt x="2457491" y="1677090"/>
                  <a:pt x="2308830" y="1763585"/>
                  <a:pt x="2113328" y="1815181"/>
                </a:cubicBezTo>
                <a:cubicBezTo>
                  <a:pt x="1882951" y="1875978"/>
                  <a:pt x="1632342" y="1876751"/>
                  <a:pt x="1485317" y="1817095"/>
                </a:cubicBezTo>
                <a:lnTo>
                  <a:pt x="1474381" y="1821085"/>
                </a:lnTo>
                <a:lnTo>
                  <a:pt x="1474161" y="1826820"/>
                </a:lnTo>
                <a:cubicBezTo>
                  <a:pt x="1465615" y="1861856"/>
                  <a:pt x="1436885" y="1890128"/>
                  <a:pt x="1399049" y="1896268"/>
                </a:cubicBezTo>
                <a:cubicBezTo>
                  <a:pt x="1373824" y="1900361"/>
                  <a:pt x="1349330" y="1893843"/>
                  <a:pt x="1330117" y="1879996"/>
                </a:cubicBezTo>
                <a:lnTo>
                  <a:pt x="1322613" y="1872006"/>
                </a:lnTo>
                <a:lnTo>
                  <a:pt x="1241566" y="1893430"/>
                </a:lnTo>
                <a:cubicBezTo>
                  <a:pt x="986661" y="1949449"/>
                  <a:pt x="713613" y="1943662"/>
                  <a:pt x="560296" y="1868406"/>
                </a:cubicBezTo>
                <a:cubicBezTo>
                  <a:pt x="381610" y="1906179"/>
                  <a:pt x="205175" y="1888327"/>
                  <a:pt x="143070" y="1826167"/>
                </a:cubicBezTo>
                <a:cubicBezTo>
                  <a:pt x="98092" y="1781200"/>
                  <a:pt x="121627" y="1720974"/>
                  <a:pt x="205040" y="1667698"/>
                </a:cubicBezTo>
                <a:cubicBezTo>
                  <a:pt x="72850" y="1657979"/>
                  <a:pt x="-7479" y="1611197"/>
                  <a:pt x="550" y="1548618"/>
                </a:cubicBezTo>
                <a:cubicBezTo>
                  <a:pt x="9991" y="1475342"/>
                  <a:pt x="137906" y="1398386"/>
                  <a:pt x="308633" y="1363285"/>
                </a:cubicBezTo>
                <a:lnTo>
                  <a:pt x="311221" y="1359297"/>
                </a:lnTo>
                <a:cubicBezTo>
                  <a:pt x="276966" y="1294205"/>
                  <a:pt x="319535" y="1216047"/>
                  <a:pt x="427259" y="1146118"/>
                </a:cubicBezTo>
                <a:cubicBezTo>
                  <a:pt x="597472" y="1035657"/>
                  <a:pt x="891751" y="969438"/>
                  <a:pt x="1134230" y="986989"/>
                </a:cubicBezTo>
                <a:lnTo>
                  <a:pt x="1134354" y="986887"/>
                </a:lnTo>
                <a:lnTo>
                  <a:pt x="1191233" y="940018"/>
                </a:lnTo>
                <a:cubicBezTo>
                  <a:pt x="1346378" y="836739"/>
                  <a:pt x="1645060" y="780296"/>
                  <a:pt x="1846812" y="825258"/>
                </a:cubicBezTo>
                <a:lnTo>
                  <a:pt x="1849178" y="823617"/>
                </a:lnTo>
                <a:lnTo>
                  <a:pt x="1953216" y="751503"/>
                </a:lnTo>
                <a:cubicBezTo>
                  <a:pt x="1999100" y="729600"/>
                  <a:pt x="2054049" y="711029"/>
                  <a:pt x="2114006" y="697731"/>
                </a:cubicBezTo>
                <a:cubicBezTo>
                  <a:pt x="2212991" y="675769"/>
                  <a:pt x="2314600" y="670579"/>
                  <a:pt x="2396617" y="682085"/>
                </a:cubicBezTo>
                <a:lnTo>
                  <a:pt x="2466934" y="698159"/>
                </a:lnTo>
                <a:lnTo>
                  <a:pt x="2471280" y="699153"/>
                </a:lnTo>
                <a:lnTo>
                  <a:pt x="2480663" y="693795"/>
                </a:lnTo>
                <a:close/>
              </a:path>
            </a:pathLst>
          </a:custGeom>
          <a:solidFill>
            <a:schemeClr val="bg1">
              <a:alpha val="53000"/>
            </a:schemeClr>
          </a:solidFill>
          <a:ln w="38100">
            <a:noFill/>
          </a:ln>
          <a:effectLst>
            <a:glow rad="127000">
              <a:schemeClr val="bg1">
                <a:alpha val="90000"/>
              </a:schemeClr>
            </a:glow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DF3F007E-5B25-0D10-56D1-C66716E78BE2}"/>
              </a:ext>
            </a:extLst>
          </p:cNvPr>
          <p:cNvSpPr/>
          <p:nvPr/>
        </p:nvSpPr>
        <p:spPr>
          <a:xfrm>
            <a:off x="101601" y="2952718"/>
            <a:ext cx="6654798" cy="1438794"/>
          </a:xfrm>
          <a:prstGeom prst="roundRect">
            <a:avLst>
              <a:gd name="adj" fmla="val 5097"/>
            </a:avLst>
          </a:prstGeom>
          <a:noFill/>
          <a:ln w="57150">
            <a:solidFill>
              <a:schemeClr val="accent1">
                <a:lumMod val="50000"/>
              </a:schemeClr>
            </a:solidFill>
          </a:ln>
          <a:effectLst>
            <a:glow rad="1651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9310231C-6E94-B676-B031-E0734C333261}"/>
              </a:ext>
            </a:extLst>
          </p:cNvPr>
          <p:cNvSpPr/>
          <p:nvPr/>
        </p:nvSpPr>
        <p:spPr>
          <a:xfrm>
            <a:off x="411863" y="2886614"/>
            <a:ext cx="6007171" cy="143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グラフィックス 29" descr="グループでのブレーンストーミング 単色塗りつぶし">
            <a:extLst>
              <a:ext uri="{FF2B5EF4-FFF2-40B4-BE49-F238E27FC236}">
                <a16:creationId xmlns:a16="http://schemas.microsoft.com/office/drawing/2014/main" id="{728D3B15-FD05-2C86-FED2-0F07B10FF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852" y="7118443"/>
            <a:ext cx="2520000" cy="252000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4091E506-9E93-0A5F-4FCD-053C255414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22519">
            <a:off x="5814897" y="8369628"/>
            <a:ext cx="894245" cy="1260986"/>
          </a:xfrm>
          <a:prstGeom prst="rect">
            <a:avLst/>
          </a:prstGeom>
        </p:spPr>
      </p:pic>
      <p:sp>
        <p:nvSpPr>
          <p:cNvPr id="32" name="楕円 31">
            <a:extLst>
              <a:ext uri="{FF2B5EF4-FFF2-40B4-BE49-F238E27FC236}">
                <a16:creationId xmlns:a16="http://schemas.microsoft.com/office/drawing/2014/main" id="{14CC05E4-6FD8-CAA5-D2A0-E45E3207CBE8}"/>
              </a:ext>
            </a:extLst>
          </p:cNvPr>
          <p:cNvSpPr/>
          <p:nvPr/>
        </p:nvSpPr>
        <p:spPr>
          <a:xfrm>
            <a:off x="1263077" y="1028705"/>
            <a:ext cx="4549611" cy="143476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4C616FA5-2DF7-7713-57CE-DE971115686C}"/>
              </a:ext>
            </a:extLst>
          </p:cNvPr>
          <p:cNvSpPr/>
          <p:nvPr/>
        </p:nvSpPr>
        <p:spPr>
          <a:xfrm>
            <a:off x="5420165" y="1118123"/>
            <a:ext cx="1600980" cy="91689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D7EDF00F-3FD4-3AC4-79D5-4BC48D5B57C4}"/>
              </a:ext>
            </a:extLst>
          </p:cNvPr>
          <p:cNvSpPr/>
          <p:nvPr/>
        </p:nvSpPr>
        <p:spPr>
          <a:xfrm>
            <a:off x="-121920" y="1094304"/>
            <a:ext cx="1758906" cy="88992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5B5AB14-AEE5-BF13-0CE7-6B25EE31BAA3}"/>
              </a:ext>
            </a:extLst>
          </p:cNvPr>
          <p:cNvSpPr txBox="1"/>
          <p:nvPr/>
        </p:nvSpPr>
        <p:spPr>
          <a:xfrm>
            <a:off x="-484" y="768236"/>
            <a:ext cx="6926580" cy="67340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81327"/>
              </a:avLst>
            </a:prstTxWarp>
            <a:spAutoFit/>
          </a:bodyPr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effectLst>
                  <a:glow rad="101600">
                    <a:schemeClr val="accent1">
                      <a:alpha val="90000"/>
                    </a:schemeClr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ＱＣサークル茨城地区主催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6F705DA-A7A8-B807-87B9-C08F4FB4D457}"/>
              </a:ext>
            </a:extLst>
          </p:cNvPr>
          <p:cNvSpPr txBox="1"/>
          <p:nvPr/>
        </p:nvSpPr>
        <p:spPr>
          <a:xfrm>
            <a:off x="1237653" y="1198034"/>
            <a:ext cx="5623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  <a:effectLst>
                  <a:glow rad="127000">
                    <a:srgbClr val="FF6600">
                      <a:alpha val="90000"/>
                    </a:srgbClr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秋季リーダー養成 </a:t>
            </a:r>
            <a:r>
              <a:rPr kumimoji="1" lang="ja-JP" altLang="en-US" sz="2800" dirty="0">
                <a:solidFill>
                  <a:schemeClr val="bg1"/>
                </a:solidFill>
                <a:effectLst>
                  <a:glow rad="127000">
                    <a:srgbClr val="FF6600">
                      <a:alpha val="90000"/>
                    </a:srgbClr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研修会</a:t>
            </a:r>
            <a:endParaRPr kumimoji="1" lang="ja-JP" altLang="en-US" sz="4000" dirty="0">
              <a:solidFill>
                <a:schemeClr val="bg1"/>
              </a:solidFill>
              <a:effectLst>
                <a:glow rad="127000">
                  <a:srgbClr val="FF6600">
                    <a:alpha val="90000"/>
                  </a:srgbClr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8DDD98F-7A2E-BE77-305C-81D3640F5038}"/>
              </a:ext>
            </a:extLst>
          </p:cNvPr>
          <p:cNvSpPr txBox="1"/>
          <p:nvPr/>
        </p:nvSpPr>
        <p:spPr>
          <a:xfrm>
            <a:off x="-69269" y="1319954"/>
            <a:ext cx="145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  <a:effectLst>
                  <a:glow rad="127000">
                    <a:srgbClr val="FF6600">
                      <a:alpha val="90000"/>
                    </a:srgbClr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第</a:t>
            </a:r>
            <a:r>
              <a:rPr kumimoji="1" lang="en-US" altLang="ja-JP" sz="2800" dirty="0">
                <a:solidFill>
                  <a:schemeClr val="bg1"/>
                </a:solidFill>
                <a:effectLst>
                  <a:glow rad="127000">
                    <a:srgbClr val="FF6600">
                      <a:alpha val="90000"/>
                    </a:srgbClr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86</a:t>
            </a:r>
            <a:r>
              <a:rPr kumimoji="1" lang="ja-JP" altLang="en-US" sz="2800" dirty="0">
                <a:solidFill>
                  <a:schemeClr val="bg1"/>
                </a:solidFill>
                <a:effectLst>
                  <a:glow rad="127000">
                    <a:srgbClr val="FF6600">
                      <a:alpha val="90000"/>
                    </a:srgbClr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回</a:t>
            </a:r>
            <a:endParaRPr kumimoji="1" lang="ja-JP" altLang="en-US" sz="4400" dirty="0">
              <a:solidFill>
                <a:schemeClr val="bg1"/>
              </a:solidFill>
              <a:effectLst>
                <a:glow rad="127000">
                  <a:srgbClr val="FF6600">
                    <a:alpha val="90000"/>
                  </a:srgbClr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36B6D87-AE88-93E1-E7C6-7A0FB87ED8B4}"/>
              </a:ext>
            </a:extLst>
          </p:cNvPr>
          <p:cNvSpPr txBox="1"/>
          <p:nvPr/>
        </p:nvSpPr>
        <p:spPr>
          <a:xfrm>
            <a:off x="3062892" y="9010985"/>
            <a:ext cx="3925191" cy="92333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FF6600"/>
                </a:solidFill>
                <a:effectLst>
                  <a:glow rad="127000">
                    <a:schemeClr val="bg1">
                      <a:alpha val="90000"/>
                    </a:schemeClr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～職場で活用できる参考テキスト～</a:t>
            </a:r>
            <a:endParaRPr kumimoji="1" lang="en-US" altLang="ja-JP" dirty="0">
              <a:solidFill>
                <a:srgbClr val="FF6600"/>
              </a:solidFill>
              <a:effectLst>
                <a:glow rad="127000">
                  <a:schemeClr val="bg1">
                    <a:alpha val="90000"/>
                  </a:schemeClr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en-US" altLang="ja-JP" dirty="0">
                <a:solidFill>
                  <a:srgbClr val="FF6600"/>
                </a:solidFill>
                <a:effectLst>
                  <a:glow rad="127000">
                    <a:schemeClr val="bg1">
                      <a:alpha val="90000"/>
                    </a:schemeClr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kumimoji="1" lang="ja-JP" altLang="en-US" dirty="0">
                <a:solidFill>
                  <a:srgbClr val="FF6600"/>
                </a:solidFill>
                <a:effectLst>
                  <a:glow rad="127000">
                    <a:schemeClr val="bg1">
                      <a:alpha val="90000"/>
                    </a:schemeClr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リーダー・メンバーマニュアル</a:t>
            </a:r>
            <a:r>
              <a:rPr kumimoji="1" lang="en-US" altLang="ja-JP" dirty="0">
                <a:solidFill>
                  <a:srgbClr val="FF6600"/>
                </a:solidFill>
                <a:effectLst>
                  <a:glow rad="127000">
                    <a:schemeClr val="bg1">
                      <a:alpha val="90000"/>
                    </a:schemeClr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</a:p>
          <a:p>
            <a:pPr algn="ctr"/>
            <a:r>
              <a:rPr kumimoji="1" lang="ja-JP" altLang="en-US" dirty="0">
                <a:solidFill>
                  <a:srgbClr val="FF6600"/>
                </a:solidFill>
                <a:effectLst>
                  <a:glow rad="127000">
                    <a:schemeClr val="bg1">
                      <a:alpha val="90000"/>
                    </a:schemeClr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受講者全員に配布いたします！！</a:t>
            </a:r>
            <a:endParaRPr kumimoji="1" lang="en-US" altLang="ja-JP" dirty="0">
              <a:solidFill>
                <a:srgbClr val="FF6600"/>
              </a:solidFill>
              <a:effectLst>
                <a:glow rad="127000">
                  <a:schemeClr val="bg1">
                    <a:alpha val="90000"/>
                  </a:schemeClr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3EB2787-354B-142A-29E3-3AF37AE52059}"/>
              </a:ext>
            </a:extLst>
          </p:cNvPr>
          <p:cNvSpPr txBox="1"/>
          <p:nvPr/>
        </p:nvSpPr>
        <p:spPr>
          <a:xfrm>
            <a:off x="433129" y="1836304"/>
            <a:ext cx="73796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n w="6350">
                  <a:solidFill>
                    <a:schemeClr val="tx1"/>
                  </a:solidFill>
                </a:ln>
                <a:effectLst>
                  <a:glow rad="1016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kumimoji="1" lang="ja-JP" altLang="en-US" sz="3200" b="1" dirty="0">
                <a:ln w="6350">
                  <a:solidFill>
                    <a:schemeClr val="tx1"/>
                  </a:solidFill>
                </a:ln>
                <a:effectLst>
                  <a:glow rad="1016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日時：</a:t>
            </a:r>
            <a:r>
              <a:rPr kumimoji="1" lang="en-US" altLang="ja-JP" sz="3200" b="1" dirty="0">
                <a:ln w="6350">
                  <a:solidFill>
                    <a:schemeClr val="tx1"/>
                  </a:solidFill>
                </a:ln>
                <a:effectLst>
                  <a:glow rad="1016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2025</a:t>
            </a:r>
            <a:r>
              <a:rPr kumimoji="1" lang="ja-JP" altLang="en-US" sz="3200" b="1" dirty="0">
                <a:ln w="6350">
                  <a:solidFill>
                    <a:schemeClr val="tx1"/>
                  </a:solidFill>
                </a:ln>
                <a:effectLst>
                  <a:glow rad="1016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</a:t>
            </a:r>
            <a:r>
              <a:rPr kumimoji="1" lang="en-US" altLang="ja-JP" sz="3200" b="1" dirty="0">
                <a:ln w="6350">
                  <a:solidFill>
                    <a:schemeClr val="tx1"/>
                  </a:solidFill>
                </a:ln>
                <a:effectLst>
                  <a:glow rad="1016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10</a:t>
            </a:r>
            <a:r>
              <a:rPr kumimoji="1" lang="ja-JP" altLang="en-US" sz="3200" b="1" dirty="0">
                <a:ln w="6350">
                  <a:solidFill>
                    <a:schemeClr val="tx1"/>
                  </a:solidFill>
                </a:ln>
                <a:effectLst>
                  <a:glow rad="1016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月</a:t>
            </a:r>
            <a:r>
              <a:rPr kumimoji="1" lang="en-US" altLang="ja-JP" sz="3200" b="1" dirty="0">
                <a:ln w="6350">
                  <a:solidFill>
                    <a:schemeClr val="tx1"/>
                  </a:solidFill>
                </a:ln>
                <a:effectLst>
                  <a:glow rad="1016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23</a:t>
            </a:r>
            <a:r>
              <a:rPr kumimoji="1" lang="ja-JP" altLang="en-US" sz="3200" b="1" dirty="0">
                <a:ln w="6350">
                  <a:solidFill>
                    <a:schemeClr val="tx1"/>
                  </a:solidFill>
                </a:ln>
                <a:effectLst>
                  <a:glow rad="1016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</a:t>
            </a:r>
            <a:r>
              <a:rPr kumimoji="1" lang="en-US" altLang="ja-JP" sz="3200" b="1" dirty="0">
                <a:ln w="6350">
                  <a:solidFill>
                    <a:schemeClr val="tx1"/>
                  </a:solidFill>
                </a:ln>
                <a:effectLst>
                  <a:glow rad="1016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</a:t>
            </a:r>
            <a:r>
              <a:rPr kumimoji="1" lang="ja-JP" altLang="en-US" sz="3200" b="1" dirty="0">
                <a:ln w="6350">
                  <a:solidFill>
                    <a:schemeClr val="tx1"/>
                  </a:solidFill>
                </a:ln>
                <a:effectLst>
                  <a:glow rad="1016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木</a:t>
            </a:r>
            <a:r>
              <a:rPr kumimoji="1" lang="en-US" altLang="ja-JP" sz="3200" b="1" dirty="0">
                <a:ln w="6350">
                  <a:solidFill>
                    <a:schemeClr val="tx1"/>
                  </a:solidFill>
                </a:ln>
                <a:effectLst>
                  <a:glow rad="1016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)</a:t>
            </a:r>
          </a:p>
          <a:p>
            <a:r>
              <a:rPr kumimoji="1" lang="ja-JP" altLang="en-US" b="1" dirty="0">
                <a:ln w="6350">
                  <a:solidFill>
                    <a:schemeClr val="tx1"/>
                  </a:solidFill>
                </a:ln>
                <a:effectLst>
                  <a:glow rad="1016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 　　　　　　　</a:t>
            </a:r>
            <a:r>
              <a:rPr kumimoji="1" lang="en-US" altLang="ja-JP" sz="2000" b="1" dirty="0">
                <a:ln w="6350">
                  <a:solidFill>
                    <a:schemeClr val="tx1"/>
                  </a:solidFill>
                </a:ln>
                <a:effectLst>
                  <a:glow rad="1016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9</a:t>
            </a:r>
            <a:r>
              <a:rPr kumimoji="1" lang="ja-JP" altLang="en-US" sz="2000" b="1" dirty="0">
                <a:ln w="6350">
                  <a:solidFill>
                    <a:schemeClr val="tx1"/>
                  </a:solidFill>
                </a:ln>
                <a:effectLst>
                  <a:glow rad="1016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：</a:t>
            </a:r>
            <a:r>
              <a:rPr kumimoji="1" lang="en-US" altLang="ja-JP" sz="2000" b="1" dirty="0">
                <a:ln w="6350">
                  <a:solidFill>
                    <a:schemeClr val="tx1"/>
                  </a:solidFill>
                </a:ln>
                <a:effectLst>
                  <a:glow rad="1016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00</a:t>
            </a:r>
            <a:r>
              <a:rPr kumimoji="1" lang="ja-JP" altLang="en-US" sz="2000" b="1" dirty="0">
                <a:ln w="6350">
                  <a:solidFill>
                    <a:schemeClr val="tx1"/>
                  </a:solidFill>
                </a:ln>
                <a:effectLst>
                  <a:glow rad="1016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～</a:t>
            </a:r>
            <a:r>
              <a:rPr kumimoji="1" lang="en-US" altLang="ja-JP" sz="2000" b="1" dirty="0">
                <a:ln w="6350">
                  <a:solidFill>
                    <a:schemeClr val="tx1"/>
                  </a:solidFill>
                </a:ln>
                <a:effectLst>
                  <a:glow rad="1016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17</a:t>
            </a:r>
            <a:r>
              <a:rPr kumimoji="1" lang="ja-JP" altLang="en-US" sz="2000" b="1" dirty="0">
                <a:ln w="6350">
                  <a:solidFill>
                    <a:schemeClr val="tx1"/>
                  </a:solidFill>
                </a:ln>
                <a:effectLst>
                  <a:glow rad="1016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：</a:t>
            </a:r>
            <a:r>
              <a:rPr kumimoji="1" lang="en-US" altLang="ja-JP" sz="2000" b="1" dirty="0">
                <a:ln w="6350">
                  <a:solidFill>
                    <a:schemeClr val="tx1"/>
                  </a:solidFill>
                </a:ln>
                <a:effectLst>
                  <a:glow rad="1016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00(</a:t>
            </a:r>
            <a:r>
              <a:rPr kumimoji="1" lang="ja-JP" altLang="en-US" sz="2000" b="1" dirty="0">
                <a:ln w="6350">
                  <a:solidFill>
                    <a:schemeClr val="tx1"/>
                  </a:solidFill>
                </a:ln>
                <a:effectLst>
                  <a:glow rad="1016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受付 </a:t>
            </a:r>
            <a:r>
              <a:rPr kumimoji="1" lang="en-US" altLang="ja-JP" sz="2000" b="1" dirty="0">
                <a:ln w="6350">
                  <a:solidFill>
                    <a:schemeClr val="tx1"/>
                  </a:solidFill>
                </a:ln>
                <a:effectLst>
                  <a:glow rad="1016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8:40</a:t>
            </a:r>
            <a:r>
              <a:rPr kumimoji="1" lang="ja-JP" altLang="en-US" sz="2000" b="1" dirty="0">
                <a:ln w="6350">
                  <a:solidFill>
                    <a:schemeClr val="tx1"/>
                  </a:solidFill>
                </a:ln>
                <a:effectLst>
                  <a:glow rad="1016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～</a:t>
            </a:r>
            <a:r>
              <a:rPr kumimoji="1" lang="en-US" altLang="ja-JP" sz="2000" b="1" dirty="0">
                <a:ln w="6350">
                  <a:solidFill>
                    <a:schemeClr val="tx1"/>
                  </a:solidFill>
                </a:ln>
                <a:effectLst>
                  <a:glow rad="1016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8:55)</a:t>
            </a:r>
            <a:endParaRPr kumimoji="1" lang="en-US" altLang="ja-JP" sz="2800" b="1" dirty="0">
              <a:ln w="6350">
                <a:solidFill>
                  <a:schemeClr val="tx1"/>
                </a:solidFill>
              </a:ln>
              <a:effectLst>
                <a:glow rad="1016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BC788B9-E803-F8C0-EDD6-AD3ABF1C4039}"/>
              </a:ext>
            </a:extLst>
          </p:cNvPr>
          <p:cNvSpPr txBox="1"/>
          <p:nvPr/>
        </p:nvSpPr>
        <p:spPr>
          <a:xfrm>
            <a:off x="174171" y="3359070"/>
            <a:ext cx="6582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★ 現在</a:t>
            </a:r>
            <a:r>
              <a:rPr kumimoji="1" lang="en-US" altLang="ja-JP" b="1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or</a:t>
            </a:r>
            <a:r>
              <a:rPr kumimoji="1" lang="ja-JP" altLang="en-US" b="1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次期リーダー候補を育成したい</a:t>
            </a:r>
            <a:endParaRPr kumimoji="1" lang="en-US" altLang="ja-JP" b="1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b="1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★ </a:t>
            </a:r>
            <a:r>
              <a:rPr kumimoji="1" lang="en-US" altLang="ja-JP" b="1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QC</a:t>
            </a:r>
            <a:r>
              <a:rPr kumimoji="1" lang="ja-JP" altLang="en-US" b="1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活動を通して変化に対応出来る人材育成したい</a:t>
            </a:r>
            <a:endParaRPr kumimoji="1" lang="en-US" altLang="ja-JP" b="1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b="1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★</a:t>
            </a:r>
            <a:r>
              <a:rPr kumimoji="1" lang="en-US" altLang="ja-JP" b="1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kumimoji="1" lang="ja-JP" altLang="en-US" b="1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自ら考えて行動する</a:t>
            </a:r>
            <a:r>
              <a:rPr kumimoji="1" lang="en-US" altLang="ja-JP" b="1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  <a:r>
              <a:rPr kumimoji="1" lang="ja-JP" altLang="en-US" b="1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自主性を発揮してもらいたい</a:t>
            </a:r>
            <a:endParaRPr kumimoji="1" lang="en-US" altLang="ja-JP" sz="1600" b="1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6D8831F-EDCF-B91A-4DBE-10849958D559}"/>
              </a:ext>
            </a:extLst>
          </p:cNvPr>
          <p:cNvSpPr txBox="1"/>
          <p:nvPr/>
        </p:nvSpPr>
        <p:spPr>
          <a:xfrm>
            <a:off x="361795" y="2713466"/>
            <a:ext cx="6101804" cy="5119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sz="1400" b="1" dirty="0">
                <a:ln w="635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事務局・推進者の皆様こんなお悩みございませんか？</a:t>
            </a:r>
            <a:endParaRPr kumimoji="1" lang="en-US" altLang="ja-JP" sz="1200" b="1" dirty="0">
              <a:ln w="6350">
                <a:solidFill>
                  <a:srgbClr val="FF6600"/>
                </a:solidFill>
              </a:ln>
              <a:solidFill>
                <a:srgbClr val="FF6600"/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42" name="グラフィックス 41" descr="教室 単色塗りつぶし">
            <a:extLst>
              <a:ext uri="{FF2B5EF4-FFF2-40B4-BE49-F238E27FC236}">
                <a16:creationId xmlns:a16="http://schemas.microsoft.com/office/drawing/2014/main" id="{E367BB08-8208-3E43-273D-3BC449F248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4463248" y="4540073"/>
            <a:ext cx="2520000" cy="2520000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A5406B9-1CDA-5747-92B7-546EA3BC838F}"/>
              </a:ext>
            </a:extLst>
          </p:cNvPr>
          <p:cNvSpPr txBox="1"/>
          <p:nvPr/>
        </p:nvSpPr>
        <p:spPr>
          <a:xfrm>
            <a:off x="-8935" y="4496207"/>
            <a:ext cx="6375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 w="6350">
                  <a:noFill/>
                </a:ln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研修会のメリットとポイント</a:t>
            </a:r>
            <a:endParaRPr kumimoji="1" lang="en-US" altLang="ja-JP" sz="2400" b="1" dirty="0">
              <a:ln w="6350">
                <a:noFill/>
              </a:ln>
              <a:solidFill>
                <a:srgbClr val="FF6600"/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7D27903-0E2C-097D-705D-64BD6E8326CE}"/>
              </a:ext>
            </a:extLst>
          </p:cNvPr>
          <p:cNvSpPr txBox="1"/>
          <p:nvPr/>
        </p:nvSpPr>
        <p:spPr>
          <a:xfrm>
            <a:off x="-10390" y="4845278"/>
            <a:ext cx="68883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☑</a:t>
            </a:r>
            <a:r>
              <a:rPr kumimoji="1" lang="ja-JP" altLang="en-US" sz="2800" b="1" dirty="0"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kumimoji="1" lang="ja-JP" altLang="en-US" b="1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リーダーとしての役割＆改善</a:t>
            </a:r>
            <a:r>
              <a:rPr kumimoji="1" lang="en-US" altLang="ja-JP" b="1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</a:t>
            </a:r>
            <a:r>
              <a:rPr kumimoji="1" lang="ja-JP" altLang="en-US" b="1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問題解決</a:t>
            </a:r>
            <a:r>
              <a:rPr kumimoji="1" lang="en-US" altLang="ja-JP" b="1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)</a:t>
            </a:r>
            <a:r>
              <a:rPr kumimoji="1" lang="ja-JP" altLang="en-US" b="1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の手順を学べる</a:t>
            </a:r>
            <a:endParaRPr kumimoji="1" lang="en-US" altLang="ja-JP" b="1" dirty="0">
              <a:ln w="635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b="1" dirty="0"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  </a:t>
            </a:r>
            <a:r>
              <a:rPr kumimoji="1" lang="ja-JP" altLang="en-US" b="1" dirty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茨城地区アドバイザーによる教育体制が充実</a:t>
            </a:r>
            <a:endParaRPr kumimoji="1" lang="en-US" altLang="ja-JP" b="1" dirty="0">
              <a:ln w="6350">
                <a:noFill/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2400" b="1" dirty="0"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☑</a:t>
            </a:r>
            <a:r>
              <a:rPr kumimoji="1" lang="ja-JP" altLang="en-US" sz="2800" b="1" dirty="0"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kumimoji="1" lang="ja-JP" altLang="en-US" b="1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グループワークにより、会合運営力の向上</a:t>
            </a:r>
            <a:endParaRPr kumimoji="1" lang="en-US" altLang="ja-JP" b="1" dirty="0">
              <a:ln w="635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b="1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  </a:t>
            </a:r>
            <a:r>
              <a:rPr kumimoji="1" lang="ja-JP" altLang="en-US" b="1" dirty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他企業・他業種の方々と交流が図れる</a:t>
            </a:r>
            <a:endParaRPr kumimoji="1" lang="en-US" altLang="ja-JP" b="1" dirty="0">
              <a:ln w="6350">
                <a:noFill/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2400" b="1" dirty="0"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☑</a:t>
            </a:r>
            <a:r>
              <a:rPr kumimoji="1" lang="ja-JP" altLang="en-US" sz="2800" b="1" dirty="0"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kumimoji="1" lang="en-US" altLang="ja-JP" b="1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kumimoji="1" lang="ja-JP" altLang="en-US" b="1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指導力・モチベーション・自主性</a:t>
            </a:r>
            <a:r>
              <a:rPr kumimoji="1" lang="en-US" altLang="ja-JP" b="1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  <a:r>
              <a:rPr kumimoji="1" lang="ja-JP" altLang="en-US" b="1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の向上</a:t>
            </a:r>
            <a:endParaRPr kumimoji="1" lang="en-US" altLang="ja-JP" b="1" dirty="0">
              <a:ln w="635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b="1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  </a:t>
            </a:r>
            <a:r>
              <a:rPr kumimoji="1" lang="ja-JP" altLang="en-US" b="1" dirty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学んだ事を自社へ持ち帰り後輩への教育に生かせる</a:t>
            </a:r>
            <a:endParaRPr kumimoji="1" lang="en-US" altLang="ja-JP" b="1" dirty="0">
              <a:ln w="6350">
                <a:noFill/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2B32F99-A100-33BD-98DA-94C5257AACC1}"/>
              </a:ext>
            </a:extLst>
          </p:cNvPr>
          <p:cNvSpPr txBox="1"/>
          <p:nvPr/>
        </p:nvSpPr>
        <p:spPr>
          <a:xfrm>
            <a:off x="3894" y="7377334"/>
            <a:ext cx="6888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💡</a:t>
            </a:r>
            <a:r>
              <a:rPr kumimoji="1" lang="en-US" altLang="ja-JP" b="1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【QC</a:t>
            </a:r>
            <a:r>
              <a:rPr kumimoji="1" lang="ja-JP" altLang="en-US" b="1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サークル活動の基本と運営のポイント</a:t>
            </a:r>
            <a:r>
              <a:rPr kumimoji="1" lang="en-US" altLang="ja-JP" b="1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</a:p>
          <a:p>
            <a:r>
              <a:rPr kumimoji="1" lang="ja-JP" altLang="en-US" sz="2400" b="1" dirty="0"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💡</a:t>
            </a:r>
            <a:r>
              <a:rPr kumimoji="1" lang="en-US" altLang="ja-JP" b="1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【</a:t>
            </a:r>
            <a:r>
              <a:rPr kumimoji="1" lang="ja-JP" altLang="en-US" b="1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改善</a:t>
            </a:r>
            <a:r>
              <a:rPr kumimoji="1" lang="en-US" altLang="ja-JP" b="1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</a:t>
            </a:r>
            <a:r>
              <a:rPr kumimoji="1" lang="ja-JP" altLang="en-US" b="1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問題解決</a:t>
            </a:r>
            <a:r>
              <a:rPr kumimoji="1" lang="en-US" altLang="ja-JP" b="1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)</a:t>
            </a:r>
            <a:r>
              <a:rPr kumimoji="1" lang="ja-JP" altLang="en-US" b="1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の手順</a:t>
            </a:r>
            <a:r>
              <a:rPr kumimoji="1" lang="en-US" altLang="ja-JP" b="1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</a:p>
          <a:p>
            <a:r>
              <a:rPr kumimoji="1" lang="ja-JP" altLang="en-US" sz="2400" b="1" dirty="0"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💡</a:t>
            </a:r>
            <a:r>
              <a:rPr kumimoji="1" lang="en-US" altLang="ja-JP" b="1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【</a:t>
            </a:r>
            <a:r>
              <a:rPr kumimoji="1" lang="ja-JP" altLang="en-US" b="1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グループ討論</a:t>
            </a:r>
            <a:r>
              <a:rPr kumimoji="1" lang="en-US" altLang="ja-JP" b="1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  <a:r>
              <a:rPr kumimoji="1" lang="ja-JP" altLang="en-US" b="1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要因の追求➡対策の立案➡発表会</a:t>
            </a:r>
            <a:endParaRPr kumimoji="1" lang="en-US" altLang="ja-JP" b="1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726C673-9AAE-26A4-5A49-027913990E79}"/>
              </a:ext>
            </a:extLst>
          </p:cNvPr>
          <p:cNvSpPr txBox="1"/>
          <p:nvPr/>
        </p:nvSpPr>
        <p:spPr>
          <a:xfrm>
            <a:off x="240051" y="8629491"/>
            <a:ext cx="2823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651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～講座で学べる</a:t>
            </a:r>
            <a:r>
              <a:rPr kumimoji="1" lang="en-US" altLang="ja-JP" b="1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651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QC</a:t>
            </a:r>
            <a:r>
              <a:rPr kumimoji="1" lang="ja-JP" altLang="en-US" b="1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651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手法～</a:t>
            </a:r>
            <a:endParaRPr kumimoji="1" lang="en-US" altLang="ja-JP" b="1" dirty="0">
              <a:ln w="635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glow rad="1651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b="1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651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スリップライティング、</a:t>
            </a:r>
            <a:endParaRPr kumimoji="1" lang="en-US" altLang="ja-JP" b="1" dirty="0">
              <a:ln w="635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glow rad="1651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b="1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651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特性要員図、系統図法、</a:t>
            </a:r>
            <a:endParaRPr kumimoji="1" lang="en-US" altLang="ja-JP" b="1" dirty="0">
              <a:ln w="635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glow rad="1651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b="1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651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マトリックス図法</a:t>
            </a:r>
            <a:endParaRPr kumimoji="1" lang="en-US" altLang="ja-JP" b="1" dirty="0">
              <a:ln w="635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glow rad="1651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5FF1A27-AA95-3332-83AB-CF6FB68DBA01}"/>
              </a:ext>
            </a:extLst>
          </p:cNvPr>
          <p:cNvSpPr txBox="1"/>
          <p:nvPr/>
        </p:nvSpPr>
        <p:spPr>
          <a:xfrm>
            <a:off x="-8935" y="7008185"/>
            <a:ext cx="6375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 w="6350">
                  <a:noFill/>
                </a:ln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講座の内容</a:t>
            </a:r>
            <a:endParaRPr kumimoji="1" lang="en-US" altLang="ja-JP" sz="2400" b="1" dirty="0">
              <a:ln w="6350">
                <a:noFill/>
              </a:ln>
              <a:solidFill>
                <a:srgbClr val="FF6600"/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6B221763-8C67-65A8-1DE5-8A6558643315}"/>
              </a:ext>
            </a:extLst>
          </p:cNvPr>
          <p:cNvSpPr txBox="1"/>
          <p:nvPr/>
        </p:nvSpPr>
        <p:spPr>
          <a:xfrm>
            <a:off x="615070" y="5248991"/>
            <a:ext cx="496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∟</a:t>
            </a:r>
            <a:endParaRPr kumimoji="1" lang="en-US" altLang="ja-JP" sz="1600" b="1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56EAC08-7A5B-7EB8-9965-32F0F135F226}"/>
              </a:ext>
            </a:extLst>
          </p:cNvPr>
          <p:cNvSpPr txBox="1"/>
          <p:nvPr/>
        </p:nvSpPr>
        <p:spPr>
          <a:xfrm>
            <a:off x="615070" y="5954495"/>
            <a:ext cx="496927" cy="33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∟</a:t>
            </a:r>
            <a:endParaRPr kumimoji="1" lang="en-US" altLang="ja-JP" sz="1600" b="1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3D14F4F-B675-1AC8-14FF-94D118217B2F}"/>
              </a:ext>
            </a:extLst>
          </p:cNvPr>
          <p:cNvSpPr txBox="1"/>
          <p:nvPr/>
        </p:nvSpPr>
        <p:spPr>
          <a:xfrm>
            <a:off x="615070" y="6653328"/>
            <a:ext cx="496927" cy="33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∟</a:t>
            </a:r>
            <a:endParaRPr kumimoji="1" lang="en-US" altLang="ja-JP" sz="1600" b="1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939D619B-ADCA-3AD6-09F0-751DC0B04B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05" y="268567"/>
            <a:ext cx="895475" cy="847843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342BCDDC-BEEA-1068-4566-EC2F21C7EA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9328" y="257097"/>
            <a:ext cx="895475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1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6000">
              <a:schemeClr val="accent4">
                <a:lumMod val="20000"/>
                <a:lumOff val="80000"/>
              </a:schemeClr>
            </a:gs>
            <a:gs pos="80000">
              <a:schemeClr val="bg1"/>
            </a:gs>
            <a:gs pos="44000">
              <a:schemeClr val="accent4">
                <a:lumMod val="60000"/>
                <a:lumOff val="40000"/>
              </a:schemeClr>
            </a:gs>
            <a:gs pos="91000">
              <a:schemeClr val="bg1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CB58B0-7B20-2E7F-20ED-95A2E31E5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DD1F2B02-0CB9-B751-D19F-55B9AC1EFB27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542" y="5377598"/>
            <a:ext cx="4234254" cy="3036465"/>
          </a:xfrm>
          <a:prstGeom prst="rect">
            <a:avLst/>
          </a:prstGeom>
          <a:effectLst>
            <a:softEdge rad="3175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インク 7">
                <a:extLst>
                  <a:ext uri="{FF2B5EF4-FFF2-40B4-BE49-F238E27FC236}">
                    <a16:creationId xmlns:a16="http://schemas.microsoft.com/office/drawing/2014/main" id="{938BA5EC-EEC3-6660-D8F1-C050988E9AA0}"/>
                  </a:ext>
                </a:extLst>
              </p14:cNvPr>
              <p14:cNvContentPartPr/>
              <p14:nvPr/>
            </p14:nvContentPartPr>
            <p14:xfrm>
              <a:off x="253712" y="3985764"/>
              <a:ext cx="3907038" cy="360"/>
            </p14:xfrm>
          </p:contentPart>
        </mc:Choice>
        <mc:Fallback xmlns="">
          <p:pic>
            <p:nvPicPr>
              <p:cNvPr id="8" name="インク 7">
                <a:extLst>
                  <a:ext uri="{FF2B5EF4-FFF2-40B4-BE49-F238E27FC236}">
                    <a16:creationId xmlns:a16="http://schemas.microsoft.com/office/drawing/2014/main" id="{938BA5EC-EEC3-6660-D8F1-C050988E9AA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7712" y="3913764"/>
                <a:ext cx="3978677" cy="14400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A7E9A79-12D9-24DF-9E46-A64EABE6D493}"/>
              </a:ext>
            </a:extLst>
          </p:cNvPr>
          <p:cNvSpPr/>
          <p:nvPr/>
        </p:nvSpPr>
        <p:spPr>
          <a:xfrm>
            <a:off x="-6442" y="51097"/>
            <a:ext cx="2655054" cy="47483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★お申込みについて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64B4EB-CAB3-775F-CE28-905492237EC7}"/>
              </a:ext>
            </a:extLst>
          </p:cNvPr>
          <p:cNvSpPr txBox="1"/>
          <p:nvPr/>
        </p:nvSpPr>
        <p:spPr>
          <a:xfrm>
            <a:off x="170151" y="591229"/>
            <a:ext cx="6460546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en-US" altLang="ja-JP" sz="20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【</a:t>
            </a:r>
            <a:r>
              <a:rPr kumimoji="1" lang="ja-JP" altLang="en-US" sz="20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対　象</a:t>
            </a:r>
            <a:r>
              <a:rPr kumimoji="1" lang="en-US" altLang="ja-JP" sz="20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】 </a:t>
            </a:r>
            <a:r>
              <a:rPr kumimoji="1" lang="ja-JP" altLang="en-US" sz="16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日頃より</a:t>
            </a:r>
            <a:r>
              <a:rPr kumimoji="1" lang="en-US" altLang="ja-JP" sz="16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QC</a:t>
            </a:r>
            <a:r>
              <a:rPr kumimoji="1" lang="ja-JP" altLang="en-US" sz="16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サークル</a:t>
            </a:r>
            <a:r>
              <a:rPr kumimoji="1" lang="en-US" altLang="ja-JP" sz="16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(</a:t>
            </a:r>
            <a:r>
              <a:rPr kumimoji="1" lang="ja-JP" altLang="en-US" sz="16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小集団改善</a:t>
            </a:r>
            <a:r>
              <a:rPr kumimoji="1" lang="en-US" altLang="ja-JP" sz="16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)</a:t>
            </a:r>
            <a:r>
              <a:rPr kumimoji="1" lang="ja-JP" altLang="en-US" sz="16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活動を実践しており、</a:t>
            </a:r>
            <a:endParaRPr kumimoji="1" lang="en-US" altLang="ja-JP" sz="1600" b="1" dirty="0">
              <a:solidFill>
                <a:sysClr val="windowText" lastClr="000000"/>
              </a:solidFill>
              <a:effectLst>
                <a:glow rad="127000">
                  <a:schemeClr val="bg1"/>
                </a:glow>
              </a:effectLst>
              <a:latin typeface="UD デジタル 教科書体 N-B"/>
              <a:ea typeface="UD デジタル 教科書体 N-B"/>
            </a:endParaRPr>
          </a:p>
          <a:p>
            <a:r>
              <a:rPr kumimoji="1" lang="ja-JP" altLang="en-US" sz="16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　　　　　　現在・次期リーダーの成長、育成を考えている方　　　　　　</a:t>
            </a:r>
            <a:endParaRPr kumimoji="1" lang="en-US" altLang="ja-JP" sz="1600" b="1" dirty="0">
              <a:solidFill>
                <a:sysClr val="windowText" lastClr="000000"/>
              </a:solidFill>
              <a:effectLst>
                <a:glow rad="127000">
                  <a:schemeClr val="bg1"/>
                </a:glow>
              </a:effectLst>
              <a:latin typeface="UD デジタル 教科書体 N-B"/>
              <a:ea typeface="UD デジタル 教科書体 N-B"/>
            </a:endParaRPr>
          </a:p>
          <a:p>
            <a:r>
              <a:rPr kumimoji="1" lang="ja-JP" altLang="en-US" sz="16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　　　　　　初級者向け研修会</a:t>
            </a:r>
            <a:r>
              <a:rPr kumimoji="1" lang="en-US" altLang="ja-JP" sz="16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(25</a:t>
            </a:r>
            <a:r>
              <a:rPr kumimoji="1" lang="ja-JP" altLang="en-US" sz="16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年</a:t>
            </a:r>
            <a:r>
              <a:rPr kumimoji="1" lang="en-US" altLang="ja-JP" sz="16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5</a:t>
            </a:r>
            <a:r>
              <a:rPr kumimoji="1" lang="ja-JP" altLang="en-US" sz="16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月開講</a:t>
            </a:r>
            <a:r>
              <a:rPr kumimoji="1" lang="en-US" altLang="ja-JP" sz="16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)</a:t>
            </a:r>
            <a:r>
              <a:rPr kumimoji="1" lang="ja-JP" altLang="en-US" sz="16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に参加し、更なる</a:t>
            </a:r>
            <a:endParaRPr kumimoji="1" lang="en-US" altLang="ja-JP" sz="1600" b="1" dirty="0">
              <a:solidFill>
                <a:sysClr val="windowText" lastClr="000000"/>
              </a:solidFill>
              <a:effectLst>
                <a:glow rad="127000">
                  <a:schemeClr val="bg1"/>
                </a:glow>
              </a:effectLst>
              <a:latin typeface="UD デジタル 教科書体 N-B"/>
              <a:ea typeface="UD デジタル 教科書体 N-B"/>
            </a:endParaRPr>
          </a:p>
          <a:p>
            <a:r>
              <a:rPr kumimoji="1" lang="ja-JP" altLang="en-US" sz="16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　　　　　　スキルアップを目指</a:t>
            </a:r>
            <a:r>
              <a:rPr kumimoji="1" lang="ja-JP" altLang="en-US" sz="16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したい方など</a:t>
            </a:r>
            <a:endParaRPr kumimoji="1" lang="en-US" altLang="ja-JP" sz="1600" b="1" dirty="0">
              <a:solidFill>
                <a:sysClr val="windowText" lastClr="000000"/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ja-JP" altLang="en-US" sz="600" b="1" dirty="0">
              <a:solidFill>
                <a:sysClr val="windowText" lastClr="000000"/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sz="20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【</a:t>
            </a:r>
            <a:r>
              <a:rPr kumimoji="1" lang="ja-JP" altLang="en-US" sz="20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会　場</a:t>
            </a:r>
            <a:r>
              <a:rPr kumimoji="1" lang="en-US" altLang="ja-JP" sz="20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】</a:t>
            </a:r>
            <a:r>
              <a:rPr kumimoji="1" lang="ja-JP" altLang="en-US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水戸市民会館　</a:t>
            </a:r>
            <a:r>
              <a:rPr kumimoji="1" lang="en-US" altLang="ja-JP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(3</a:t>
            </a:r>
            <a:r>
              <a:rPr kumimoji="1" lang="ja-JP" altLang="en-US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階</a:t>
            </a:r>
            <a:r>
              <a:rPr kumimoji="1" lang="en-US" altLang="ja-JP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)</a:t>
            </a:r>
            <a:r>
              <a:rPr kumimoji="1" lang="ja-JP" altLang="en-US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大会議室</a:t>
            </a:r>
            <a:endParaRPr kumimoji="1" lang="en-US" altLang="ja-JP" b="1" dirty="0">
              <a:solidFill>
                <a:sysClr val="windowText" lastClr="000000"/>
              </a:solidFill>
              <a:effectLst>
                <a:glow rad="127000">
                  <a:schemeClr val="bg1"/>
                </a:glow>
              </a:effectLst>
              <a:latin typeface="UD デジタル 教科書体 N-B"/>
              <a:ea typeface="UD デジタル 教科書体 N-B"/>
            </a:endParaRPr>
          </a:p>
          <a:p>
            <a:r>
              <a:rPr kumimoji="1" lang="ja-JP" altLang="en-US" sz="14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　　　　　　　（</a:t>
            </a:r>
            <a:r>
              <a:rPr lang="ja-JP" altLang="en-US" sz="1600" b="1" i="0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茨城県 </a:t>
            </a:r>
            <a:r>
              <a:rPr lang="ja-JP" altLang="en-US" sz="16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水戸</a:t>
            </a:r>
            <a:r>
              <a:rPr lang="ja-JP" altLang="en-US" sz="1600" b="1" i="0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市 </a:t>
            </a:r>
            <a:r>
              <a:rPr lang="zh-CN" altLang="en-US" sz="16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泉町</a:t>
            </a:r>
            <a:r>
              <a:rPr lang="en-US" altLang="zh-CN" sz="16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1</a:t>
            </a:r>
            <a:r>
              <a:rPr lang="zh-CN" altLang="en-US" sz="16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丁目</a:t>
            </a:r>
            <a:r>
              <a:rPr lang="en-US" altLang="zh-CN" sz="16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7</a:t>
            </a:r>
            <a:r>
              <a:rPr lang="zh-CN" altLang="en-US" sz="16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番</a:t>
            </a:r>
            <a:r>
              <a:rPr lang="en-US" altLang="zh-CN" sz="16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1</a:t>
            </a:r>
            <a:r>
              <a:rPr lang="zh-CN" altLang="en-US" sz="16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号</a:t>
            </a:r>
            <a:r>
              <a:rPr lang="ja-JP" altLang="en-US" sz="16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）</a:t>
            </a:r>
            <a:r>
              <a:rPr lang="en-US" altLang="ja-JP" sz="16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※</a:t>
            </a:r>
            <a:r>
              <a:rPr lang="ja-JP" altLang="en-US" sz="16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マップ下記記載</a:t>
            </a:r>
            <a:endParaRPr lang="en-US" altLang="ja-JP" sz="1600" b="1" dirty="0">
              <a:solidFill>
                <a:sysClr val="windowText" lastClr="000000"/>
              </a:solidFill>
              <a:effectLst>
                <a:glow rad="127000">
                  <a:schemeClr val="bg1"/>
                </a:glow>
              </a:effectLst>
              <a:latin typeface="UD デジタル 教科書体 N-B"/>
              <a:ea typeface="UD デジタル 教科書体 N-B"/>
            </a:endParaRPr>
          </a:p>
          <a:p>
            <a:endParaRPr kumimoji="1" lang="en-US" altLang="ja-JP" sz="600" b="1" dirty="0">
              <a:solidFill>
                <a:sysClr val="windowText" lastClr="000000"/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sz="20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【</a:t>
            </a:r>
            <a:r>
              <a:rPr kumimoji="1" lang="ja-JP" altLang="en-US" sz="20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参加費</a:t>
            </a:r>
            <a:r>
              <a:rPr kumimoji="1" lang="en-US" altLang="ja-JP" sz="20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】</a:t>
            </a:r>
            <a:r>
              <a:rPr kumimoji="1" lang="ja-JP" altLang="en-US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税込　会員 </a:t>
            </a:r>
            <a:r>
              <a:rPr kumimoji="1" lang="en-US" altLang="ja-JP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9.000</a:t>
            </a:r>
            <a:r>
              <a:rPr kumimoji="1" lang="ja-JP" altLang="en-US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円</a:t>
            </a:r>
            <a:r>
              <a:rPr kumimoji="1" lang="en-US" altLang="ja-JP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/</a:t>
            </a:r>
            <a:r>
              <a:rPr kumimoji="1" lang="ja-JP" altLang="en-US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人　</a:t>
            </a:r>
            <a:r>
              <a:rPr kumimoji="1" lang="ja-JP" altLang="en-US" sz="16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非</a:t>
            </a:r>
            <a:r>
              <a:rPr kumimoji="1" lang="ja-JP" sz="16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会員 </a:t>
            </a:r>
            <a:r>
              <a:rPr kumimoji="1" lang="en-US" altLang="ja-JP" sz="16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+mn-lt"/>
              </a:rPr>
              <a:t>9</a:t>
            </a:r>
            <a:r>
              <a:rPr kumimoji="1" lang="en-US" altLang="ja-JP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+mn-lt"/>
              </a:rPr>
              <a:t>.500</a:t>
            </a:r>
            <a:r>
              <a:rPr kumimoji="1" lang="ja-JP" sz="16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円</a:t>
            </a:r>
            <a:r>
              <a:rPr kumimoji="1" lang="en-US" altLang="ja-JP" sz="16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ea typeface="+mn-lt"/>
              </a:rPr>
              <a:t>/</a:t>
            </a:r>
            <a:r>
              <a:rPr kumimoji="1" lang="ja-JP" sz="16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人</a:t>
            </a:r>
            <a:endParaRPr kumimoji="1" lang="en-US" altLang="ja-JP" sz="1600" b="1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UD デジタル 教科書体 N-B"/>
              <a:ea typeface="UD デジタル 教科書体 N-B"/>
            </a:endParaRPr>
          </a:p>
          <a:p>
            <a:r>
              <a:rPr kumimoji="1" lang="ja-JP" altLang="en-US" sz="16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＊参加費にお弁当＋お茶付</a:t>
            </a:r>
            <a:endParaRPr kumimoji="1" lang="en-US" altLang="ja-JP" sz="1600" b="1" dirty="0">
              <a:solidFill>
                <a:sysClr val="windowText" lastClr="000000"/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6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/>
                <a:ea typeface="UD デジタル 教科書体 N-B"/>
              </a:rPr>
              <a:t>　　　　　　　＊テキスト配布「リーダー・メンバーマニュアル」</a:t>
            </a:r>
            <a:endParaRPr kumimoji="1" lang="en-US" altLang="ja-JP" sz="1400" b="1" dirty="0">
              <a:solidFill>
                <a:sysClr val="windowText" lastClr="000000"/>
              </a:solidFill>
              <a:effectLst>
                <a:glow rad="127000">
                  <a:schemeClr val="bg1"/>
                </a:glow>
              </a:effectLst>
              <a:latin typeface="UD デジタル 教科書体 N-B"/>
              <a:ea typeface="UD デジタル 教科書体 N-B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1B76BD60-1C6E-D88D-CEA5-BD4883BADC75}"/>
              </a:ext>
            </a:extLst>
          </p:cNvPr>
          <p:cNvSpPr/>
          <p:nvPr/>
        </p:nvSpPr>
        <p:spPr>
          <a:xfrm>
            <a:off x="100846" y="509438"/>
            <a:ext cx="6656307" cy="2790225"/>
          </a:xfrm>
          <a:prstGeom prst="roundRect">
            <a:avLst>
              <a:gd name="adj" fmla="val 4077"/>
            </a:avLst>
          </a:prstGeom>
          <a:noFill/>
          <a:ln w="57150">
            <a:solidFill>
              <a:srgbClr val="FF6600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66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9E493FA-C939-2EEB-743B-492A659F29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444" t="18262" r="3896" b="5189"/>
          <a:stretch/>
        </p:blipFill>
        <p:spPr>
          <a:xfrm>
            <a:off x="4515572" y="5255452"/>
            <a:ext cx="1773425" cy="1890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3EBD17B-BD2F-2DF1-80E0-EF9F8D78083D}"/>
              </a:ext>
            </a:extLst>
          </p:cNvPr>
          <p:cNvSpPr/>
          <p:nvPr/>
        </p:nvSpPr>
        <p:spPr>
          <a:xfrm>
            <a:off x="75446" y="5127559"/>
            <a:ext cx="2655054" cy="474833"/>
          </a:xfrm>
          <a:prstGeom prst="rect">
            <a:avLst/>
          </a:prstGeom>
          <a:solidFill>
            <a:srgbClr val="FF6600">
              <a:alpha val="50196"/>
            </a:srgbClr>
          </a:solidFill>
          <a:ln>
            <a:solidFill>
              <a:srgbClr val="FF6600"/>
            </a:solidFill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～アクセスマップ～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4586D4-4393-FF07-8AFD-895ED1C9F9FD}"/>
              </a:ext>
            </a:extLst>
          </p:cNvPr>
          <p:cNvSpPr txBox="1"/>
          <p:nvPr/>
        </p:nvSpPr>
        <p:spPr>
          <a:xfrm>
            <a:off x="3993209" y="7090741"/>
            <a:ext cx="2958137" cy="1161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kumimoji="1" lang="ja-JP" altLang="en-US" sz="1100" b="1" u="sng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駐車場・駐輪場のご案内</a:t>
            </a:r>
            <a:endParaRPr kumimoji="1" lang="en-US" altLang="ja-JP" sz="1100" b="1" u="sng" dirty="0">
              <a:solidFill>
                <a:srgbClr val="FF6600"/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1400"/>
              </a:lnSpc>
            </a:pPr>
            <a:r>
              <a:rPr kumimoji="1" lang="ja-JP" altLang="en-US" sz="10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＊近隣の市営駐車場（有料）</a:t>
            </a:r>
            <a:endParaRPr kumimoji="1" lang="en-US" altLang="ja-JP" sz="1000" b="1" dirty="0">
              <a:solidFill>
                <a:srgbClr val="FF6600"/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1400"/>
              </a:lnSpc>
            </a:pPr>
            <a:r>
              <a:rPr kumimoji="1" lang="ja-JP" altLang="en-US" sz="10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  ・五軒町立体駐車場</a:t>
            </a:r>
            <a:r>
              <a:rPr kumimoji="1" lang="en-US" altLang="ja-JP" sz="10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</a:t>
            </a:r>
            <a:r>
              <a:rPr kumimoji="1" lang="ja-JP" altLang="en-US" sz="10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水戸芸術館東側</a:t>
            </a:r>
            <a:r>
              <a:rPr kumimoji="1" lang="en-US" altLang="ja-JP" sz="10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)283</a:t>
            </a:r>
            <a:r>
              <a:rPr kumimoji="1" lang="ja-JP" altLang="en-US" sz="10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台</a:t>
            </a:r>
            <a:endParaRPr kumimoji="1" lang="en-US" altLang="ja-JP" sz="1000" b="1" dirty="0">
              <a:solidFill>
                <a:srgbClr val="FF6600"/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1400"/>
              </a:lnSpc>
            </a:pPr>
            <a:r>
              <a:rPr kumimoji="1" lang="ja-JP" altLang="en-US" sz="10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   ・五軒町地下駐車場</a:t>
            </a:r>
            <a:r>
              <a:rPr kumimoji="1" lang="en-US" altLang="ja-JP" sz="10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</a:t>
            </a:r>
            <a:r>
              <a:rPr kumimoji="1" lang="ja-JP" altLang="en-US" sz="10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水戸芸術館地下</a:t>
            </a:r>
            <a:r>
              <a:rPr kumimoji="1" lang="en-US" altLang="ja-JP" sz="10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)217</a:t>
            </a:r>
            <a:r>
              <a:rPr kumimoji="1" lang="ja-JP" altLang="en-US" sz="10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台</a:t>
            </a:r>
            <a:endParaRPr kumimoji="1" lang="en-US" altLang="ja-JP" sz="1000" b="1" dirty="0">
              <a:solidFill>
                <a:srgbClr val="FF6600"/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1400"/>
              </a:lnSpc>
            </a:pPr>
            <a:r>
              <a:rPr kumimoji="1" lang="ja-JP" altLang="en-US" sz="10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＊周辺の有料駐車場</a:t>
            </a:r>
            <a:r>
              <a:rPr kumimoji="1" lang="en-US" altLang="ja-JP" sz="10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(500m</a:t>
            </a:r>
            <a:r>
              <a:rPr kumimoji="1" lang="ja-JP" altLang="en-US" sz="10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圏内に約</a:t>
            </a:r>
            <a:r>
              <a:rPr kumimoji="1" lang="en-US" altLang="ja-JP" sz="10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4500</a:t>
            </a:r>
            <a:r>
              <a:rPr kumimoji="1" lang="ja-JP" altLang="en-US" sz="10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台</a:t>
            </a:r>
            <a:r>
              <a:rPr kumimoji="1" lang="en-US" altLang="ja-JP" sz="10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)</a:t>
            </a:r>
          </a:p>
          <a:p>
            <a:pPr>
              <a:lnSpc>
                <a:spcPts val="1400"/>
              </a:lnSpc>
            </a:pPr>
            <a:r>
              <a:rPr kumimoji="1" lang="ja-JP" altLang="en-US" sz="10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＊敷地内に駐輪場</a:t>
            </a:r>
            <a:r>
              <a:rPr kumimoji="1" lang="en-US" altLang="ja-JP" sz="10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</a:t>
            </a:r>
            <a:r>
              <a:rPr kumimoji="1" lang="ja-JP" altLang="en-US" sz="10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約</a:t>
            </a:r>
            <a:r>
              <a:rPr kumimoji="1" lang="en-US" altLang="ja-JP" sz="10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87</a:t>
            </a:r>
            <a:r>
              <a:rPr kumimoji="1" lang="ja-JP" altLang="en-US" sz="10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台</a:t>
            </a:r>
            <a:r>
              <a:rPr kumimoji="1" lang="en-US" altLang="ja-JP" sz="10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)</a:t>
            </a:r>
          </a:p>
        </p:txBody>
      </p:sp>
      <p:sp>
        <p:nvSpPr>
          <p:cNvPr id="16" name="テキスト ボックス 9">
            <a:extLst>
              <a:ext uri="{FF2B5EF4-FFF2-40B4-BE49-F238E27FC236}">
                <a16:creationId xmlns:a16="http://schemas.microsoft.com/office/drawing/2014/main" id="{7E4586D4-4393-FF07-8AFD-895ED1C9F9FD}"/>
              </a:ext>
            </a:extLst>
          </p:cNvPr>
          <p:cNvSpPr txBox="1"/>
          <p:nvPr/>
        </p:nvSpPr>
        <p:spPr>
          <a:xfrm>
            <a:off x="-59961" y="8443294"/>
            <a:ext cx="6857848" cy="1478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＊</a:t>
            </a:r>
            <a:r>
              <a:rPr kumimoji="1" lang="en-US" altLang="ja-JP" sz="14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JR</a:t>
            </a:r>
            <a:r>
              <a:rPr kumimoji="1" lang="ja-JP" altLang="en-US" sz="14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水戸駅から　　　路線バス：（北口：</a:t>
            </a:r>
            <a:r>
              <a:rPr kumimoji="1" lang="en-US" altLang="ja-JP" sz="14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4</a:t>
            </a:r>
            <a:r>
              <a:rPr kumimoji="1" lang="ja-JP" altLang="en-US" sz="14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～</a:t>
            </a:r>
            <a:r>
              <a:rPr kumimoji="1" lang="en-US" altLang="ja-JP" sz="14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7</a:t>
            </a:r>
            <a:r>
              <a:rPr kumimoji="1" lang="ja-JP" altLang="en-US" sz="14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番のりば）から約</a:t>
            </a:r>
            <a:r>
              <a:rPr kumimoji="1" lang="en-US" altLang="ja-JP" sz="14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5</a:t>
            </a:r>
            <a:r>
              <a:rPr kumimoji="1" lang="ja-JP" altLang="en-US" sz="14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分</a:t>
            </a:r>
            <a:endParaRPr kumimoji="1" lang="en-US" altLang="ja-JP" sz="1400" b="1" dirty="0">
              <a:solidFill>
                <a:srgbClr val="FF6600"/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sz="800" b="1" dirty="0">
              <a:solidFill>
                <a:srgbClr val="FF6600"/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4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　　タクシー：約</a:t>
            </a:r>
            <a:r>
              <a:rPr kumimoji="1" lang="en-US" altLang="ja-JP" sz="14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5</a:t>
            </a:r>
            <a:r>
              <a:rPr kumimoji="1" lang="ja-JP" altLang="en-US" sz="14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分　　　　　　</a:t>
            </a:r>
            <a:endParaRPr kumimoji="1" lang="en-US" altLang="ja-JP" sz="800" b="1" dirty="0">
              <a:solidFill>
                <a:srgbClr val="FF6600"/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4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　　徒歩　　：約</a:t>
            </a:r>
            <a:r>
              <a:rPr kumimoji="1" lang="en-US" altLang="ja-JP" sz="14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20</a:t>
            </a:r>
            <a:r>
              <a:rPr kumimoji="1" lang="ja-JP" altLang="en-US" sz="14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分</a:t>
            </a:r>
            <a:endParaRPr kumimoji="1" lang="en-US" altLang="ja-JP" sz="1400" b="1" dirty="0">
              <a:solidFill>
                <a:srgbClr val="FF6600"/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b="1" u="sng" dirty="0">
                <a:solidFill>
                  <a:srgbClr val="FF6600"/>
                </a:soli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＊近隣の駐車場をご利用の場合、料金につきましては、</a:t>
            </a:r>
            <a:endParaRPr kumimoji="1" lang="en-US" altLang="ja-JP" sz="1400" b="1" u="sng" dirty="0">
              <a:solidFill>
                <a:srgbClr val="FF6600"/>
              </a:solidFill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b="1" u="sng" dirty="0">
                <a:solidFill>
                  <a:srgbClr val="FF6600"/>
                </a:soli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ご利用者のご負担となります。</a:t>
            </a:r>
            <a:endParaRPr kumimoji="1" lang="en-US" altLang="ja-JP" sz="1400" b="1" u="sng" dirty="0">
              <a:solidFill>
                <a:srgbClr val="FF6600"/>
              </a:solidFill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7D0359C-F890-2AB7-CD34-AE4B5ACE1E56}"/>
              </a:ext>
            </a:extLst>
          </p:cNvPr>
          <p:cNvSpPr txBox="1"/>
          <p:nvPr/>
        </p:nvSpPr>
        <p:spPr>
          <a:xfrm>
            <a:off x="58006" y="3443259"/>
            <a:ext cx="6907179" cy="1834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【</a:t>
            </a:r>
            <a:r>
              <a:rPr kumimoji="1" lang="ja-JP" altLang="en-US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お申込み期限 </a:t>
            </a:r>
            <a:r>
              <a:rPr kumimoji="1" lang="en-US" altLang="ja-JP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  <a:r>
              <a:rPr kumimoji="1" lang="en-US" altLang="ja-JP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2025</a:t>
            </a:r>
            <a:r>
              <a:rPr kumimoji="1" lang="ja-JP" altLang="en-US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 </a:t>
            </a:r>
            <a:r>
              <a:rPr kumimoji="1" lang="en-US" altLang="ja-JP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9</a:t>
            </a:r>
            <a:r>
              <a:rPr kumimoji="1" lang="ja-JP" altLang="en-US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月</a:t>
            </a:r>
            <a:r>
              <a:rPr kumimoji="1" lang="en-US" altLang="ja-JP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23</a:t>
            </a:r>
            <a:r>
              <a:rPr kumimoji="1" lang="ja-JP" altLang="en-US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</a:t>
            </a:r>
            <a:r>
              <a:rPr kumimoji="1" lang="en-US" altLang="ja-JP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</a:t>
            </a:r>
            <a:r>
              <a:rPr kumimoji="1" lang="ja-JP" altLang="en-US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火</a:t>
            </a:r>
            <a:r>
              <a:rPr kumimoji="1" lang="en-US" altLang="ja-JP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)</a:t>
            </a:r>
          </a:p>
          <a:p>
            <a:pPr>
              <a:lnSpc>
                <a:spcPts val="1500"/>
              </a:lnSpc>
            </a:pPr>
            <a:endParaRPr kumimoji="1" lang="en-US" altLang="ja-JP" sz="900" b="1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1500"/>
              </a:lnSpc>
            </a:pPr>
            <a:r>
              <a:rPr kumimoji="1" lang="en-US" altLang="ja-JP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【</a:t>
            </a:r>
            <a:r>
              <a:rPr kumimoji="1" lang="ja-JP" altLang="en-US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募 集 定 員  </a:t>
            </a:r>
            <a:r>
              <a:rPr kumimoji="1" lang="en-US" altLang="ja-JP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  <a:r>
              <a:rPr kumimoji="1" lang="en-US" altLang="ja-JP" sz="28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100</a:t>
            </a:r>
            <a:r>
              <a:rPr kumimoji="1" lang="ja-JP" altLang="en-US" sz="28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名</a:t>
            </a:r>
            <a:r>
              <a:rPr kumimoji="1" lang="ja-JP" altLang="en-US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（先着順）</a:t>
            </a:r>
            <a:endParaRPr kumimoji="1" lang="en-US" altLang="ja-JP" b="1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1500"/>
              </a:lnSpc>
            </a:pPr>
            <a:endParaRPr kumimoji="1" lang="ja-JP" altLang="en-US" b="1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1500"/>
              </a:lnSpc>
            </a:pPr>
            <a:r>
              <a:rPr kumimoji="1" lang="en-US" altLang="ja-JP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【 </a:t>
            </a:r>
            <a:r>
              <a:rPr kumimoji="1" lang="ja-JP" altLang="en-US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お申込み方法 </a:t>
            </a:r>
            <a:r>
              <a:rPr kumimoji="1" lang="en-US" altLang="ja-JP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  <a:r>
              <a:rPr kumimoji="1" lang="ja-JP" altLang="en-US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hlinkClick r:id="rId7"/>
              </a:rPr>
              <a:t>受講申し込みフォーム</a:t>
            </a:r>
            <a:r>
              <a:rPr kumimoji="1" lang="ja-JP" altLang="en-US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←ここをクリック</a:t>
            </a:r>
            <a:endParaRPr kumimoji="1" lang="en-US" altLang="ja-JP" b="1" dirty="0">
              <a:solidFill>
                <a:sysClr val="windowText" lastClr="000000"/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1500"/>
              </a:lnSpc>
            </a:pPr>
            <a:endParaRPr kumimoji="1" lang="en-US" altLang="ja-JP" b="1" dirty="0">
              <a:solidFill>
                <a:sysClr val="windowText" lastClr="000000"/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1500"/>
              </a:lnSpc>
            </a:pPr>
            <a:r>
              <a:rPr kumimoji="1" lang="en-US" altLang="ja-JP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【</a:t>
            </a:r>
            <a:r>
              <a:rPr kumimoji="1" lang="ja-JP" altLang="en-US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お問い合わせ先</a:t>
            </a:r>
            <a:r>
              <a:rPr kumimoji="1" lang="en-US" altLang="ja-JP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  <a:r>
              <a:rPr kumimoji="1" lang="ja-JP" altLang="en-US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日立建機 土浦工場　江頭　広大</a:t>
            </a:r>
            <a:endParaRPr kumimoji="1" lang="en-US" altLang="ja-JP" b="1" dirty="0">
              <a:solidFill>
                <a:sysClr val="windowText" lastClr="000000"/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6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　　　 ☎</a:t>
            </a:r>
            <a:r>
              <a:rPr kumimoji="1" lang="en-US" altLang="ja-JP" sz="16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090-1590-0847</a:t>
            </a:r>
            <a:r>
              <a:rPr kumimoji="1" lang="ja-JP" altLang="en-US" sz="16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endParaRPr kumimoji="1" lang="en-US" altLang="ja-JP" sz="1600" b="1" dirty="0">
              <a:solidFill>
                <a:sysClr val="windowText" lastClr="000000"/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1500"/>
              </a:lnSpc>
            </a:pPr>
            <a:r>
              <a:rPr kumimoji="1" lang="en-US" altLang="ja-JP" sz="1600" b="1" dirty="0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                      </a:t>
            </a:r>
            <a:r>
              <a:rPr kumimoji="1" lang="en-US" altLang="ja-JP" sz="1600" b="1" dirty="0" err="1">
                <a:solidFill>
                  <a:sysClr val="windowText" lastClr="0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E-mail:k.egashira.dh@hitachi-kenki.com</a:t>
            </a:r>
            <a:endParaRPr kumimoji="1" lang="en-US" altLang="ja-JP" sz="1400" b="1" dirty="0">
              <a:solidFill>
                <a:sysClr val="windowText" lastClr="000000"/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36EFC2D-48D5-6F23-3DA0-1990DAA12D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6533" y="3393817"/>
            <a:ext cx="1508497" cy="821591"/>
          </a:xfrm>
          <a:prstGeom prst="rect">
            <a:avLst/>
          </a:prstGeom>
        </p:spPr>
      </p:pic>
      <p:pic>
        <p:nvPicPr>
          <p:cNvPr id="11" name="グラフィックス 10" descr="実行 単色塗りつぶし">
            <a:extLst>
              <a:ext uri="{FF2B5EF4-FFF2-40B4-BE49-F238E27FC236}">
                <a16:creationId xmlns:a16="http://schemas.microsoft.com/office/drawing/2014/main" id="{624AF806-0678-7863-9008-3C2B6F0CA3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6041302" y="4194303"/>
            <a:ext cx="914400" cy="914400"/>
          </a:xfrm>
          <a:prstGeom prst="rect">
            <a:avLst/>
          </a:prstGeom>
        </p:spPr>
      </p:pic>
      <p:pic>
        <p:nvPicPr>
          <p:cNvPr id="19" name="グラフィックス 18" descr="バス 単色塗りつぶし">
            <a:extLst>
              <a:ext uri="{FF2B5EF4-FFF2-40B4-BE49-F238E27FC236}">
                <a16:creationId xmlns:a16="http://schemas.microsoft.com/office/drawing/2014/main" id="{0236BFCC-8B39-59DB-5582-EE349CCE0F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41073" y="8379860"/>
            <a:ext cx="360000" cy="360000"/>
          </a:xfrm>
          <a:prstGeom prst="rect">
            <a:avLst/>
          </a:prstGeom>
        </p:spPr>
      </p:pic>
      <p:pic>
        <p:nvPicPr>
          <p:cNvPr id="23" name="グラフィックス 22" descr="男性 単色塗りつぶし">
            <a:extLst>
              <a:ext uri="{FF2B5EF4-FFF2-40B4-BE49-F238E27FC236}">
                <a16:creationId xmlns:a16="http://schemas.microsoft.com/office/drawing/2014/main" id="{0982A38A-FCA2-9221-54CA-C13F7415DD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40347" y="8987418"/>
            <a:ext cx="325742" cy="325742"/>
          </a:xfrm>
          <a:prstGeom prst="rect">
            <a:avLst/>
          </a:prstGeom>
        </p:spPr>
      </p:pic>
      <p:pic>
        <p:nvPicPr>
          <p:cNvPr id="25" name="グラフィックス 24" descr="タクシー 単色塗りつぶし">
            <a:extLst>
              <a:ext uri="{FF2B5EF4-FFF2-40B4-BE49-F238E27FC236}">
                <a16:creationId xmlns:a16="http://schemas.microsoft.com/office/drawing/2014/main" id="{22FA461D-F65C-E7E0-04B4-49A9B1E004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418100" y="8698090"/>
            <a:ext cx="360000" cy="360000"/>
          </a:xfrm>
          <a:prstGeom prst="rect">
            <a:avLst/>
          </a:prstGeom>
        </p:spPr>
      </p:pic>
      <p:pic>
        <p:nvPicPr>
          <p:cNvPr id="27" name="グラフィックス 26" descr="電車 単色塗りつぶし">
            <a:extLst>
              <a:ext uri="{FF2B5EF4-FFF2-40B4-BE49-F238E27FC236}">
                <a16:creationId xmlns:a16="http://schemas.microsoft.com/office/drawing/2014/main" id="{49071093-5E83-DC8B-AEC5-3108B7B674E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81582" y="8630842"/>
            <a:ext cx="720000" cy="720000"/>
          </a:xfrm>
          <a:prstGeom prst="rect">
            <a:avLst/>
          </a:prstGeom>
        </p:spPr>
      </p:pic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A7952C2B-B7C6-9DDE-DBEE-F55F3030621A}"/>
              </a:ext>
            </a:extLst>
          </p:cNvPr>
          <p:cNvCxnSpPr>
            <a:cxnSpLocks/>
          </p:cNvCxnSpPr>
          <p:nvPr/>
        </p:nvCxnSpPr>
        <p:spPr>
          <a:xfrm flipV="1">
            <a:off x="984768" y="8638130"/>
            <a:ext cx="418205" cy="18000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3ABCBC0C-4386-95B9-7B6A-C423C5A16428}"/>
              </a:ext>
            </a:extLst>
          </p:cNvPr>
          <p:cNvCxnSpPr>
            <a:cxnSpLocks/>
          </p:cNvCxnSpPr>
          <p:nvPr/>
        </p:nvCxnSpPr>
        <p:spPr>
          <a:xfrm>
            <a:off x="984768" y="9170628"/>
            <a:ext cx="433808" cy="7502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FB28B0D7-9F84-0F84-C332-5B8884FB207E}"/>
              </a:ext>
            </a:extLst>
          </p:cNvPr>
          <p:cNvCxnSpPr>
            <a:cxnSpLocks/>
          </p:cNvCxnSpPr>
          <p:nvPr/>
        </p:nvCxnSpPr>
        <p:spPr>
          <a:xfrm flipV="1">
            <a:off x="984768" y="8903179"/>
            <a:ext cx="433808" cy="7673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9">
            <a:extLst>
              <a:ext uri="{FF2B5EF4-FFF2-40B4-BE49-F238E27FC236}">
                <a16:creationId xmlns:a16="http://schemas.microsoft.com/office/drawing/2014/main" id="{5483BC65-7763-D75D-1925-30B026B70C5B}"/>
              </a:ext>
            </a:extLst>
          </p:cNvPr>
          <p:cNvSpPr txBox="1"/>
          <p:nvPr/>
        </p:nvSpPr>
        <p:spPr>
          <a:xfrm>
            <a:off x="4160750" y="8473657"/>
            <a:ext cx="27039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ja-JP" sz="800" b="1" dirty="0">
              <a:solidFill>
                <a:srgbClr val="FF6600"/>
              </a:solidFill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14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「泉町</a:t>
            </a:r>
            <a:r>
              <a:rPr kumimoji="1" lang="en-US" altLang="ja-JP" sz="14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kumimoji="1" lang="ja-JP" altLang="en-US" sz="14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丁目」下車、徒歩約</a:t>
            </a:r>
            <a:r>
              <a:rPr kumimoji="1" lang="en-US" altLang="ja-JP" sz="14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kumimoji="1" lang="ja-JP" altLang="en-US" sz="1400" b="1" dirty="0">
                <a:solidFill>
                  <a:srgbClr val="FF66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分</a:t>
            </a:r>
            <a:endParaRPr kumimoji="1" lang="en-US" altLang="ja-JP" sz="1400" b="1" u="sng" dirty="0">
              <a:solidFill>
                <a:srgbClr val="FF6600"/>
              </a:solidFill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9877A789-774B-AE3C-3ED3-74304909D55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02698" y="9125924"/>
            <a:ext cx="718858" cy="680621"/>
          </a:xfrm>
          <a:prstGeom prst="rect">
            <a:avLst/>
          </a:prstGeom>
        </p:spPr>
      </p:pic>
      <p:sp>
        <p:nvSpPr>
          <p:cNvPr id="20" name="テキスト ボックス 9">
            <a:extLst>
              <a:ext uri="{FF2B5EF4-FFF2-40B4-BE49-F238E27FC236}">
                <a16:creationId xmlns:a16="http://schemas.microsoft.com/office/drawing/2014/main" id="{B5F5E7E3-61C4-3A81-0E08-4BE1CEBA0A8F}"/>
              </a:ext>
            </a:extLst>
          </p:cNvPr>
          <p:cNvSpPr txBox="1"/>
          <p:nvPr/>
        </p:nvSpPr>
        <p:spPr>
          <a:xfrm>
            <a:off x="5479319" y="9204415"/>
            <a:ext cx="2703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QC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サークル</a:t>
            </a:r>
            <a:endParaRPr kumimoji="1"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茨城地区</a:t>
            </a:r>
            <a:endParaRPr kumimoji="1" lang="en-US" altLang="ja-JP" sz="1000" dirty="0"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8269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FB77C7B21A20549A63011EBC58176EB" ma:contentTypeVersion="19" ma:contentTypeDescription="新しいドキュメントを作成します。" ma:contentTypeScope="" ma:versionID="ba7604b7b01c288d21462ec1c8e216f4">
  <xsd:schema xmlns:xsd="http://www.w3.org/2001/XMLSchema" xmlns:xs="http://www.w3.org/2001/XMLSchema" xmlns:p="http://schemas.microsoft.com/office/2006/metadata/properties" xmlns:ns2="0e5fc504-6d17-4cb7-8904-b0dcbcc0e11a" xmlns:ns3="24557b02-0472-4a10-8400-ca22889e3f2c" xmlns:ns4="55019d6d-d6bf-4b89-b4ab-8d6ab9f113fd" targetNamespace="http://schemas.microsoft.com/office/2006/metadata/properties" ma:root="true" ma:fieldsID="b3f34b079c5820fb2268a87cb8f7eb78" ns2:_="" ns3:_="" ns4:_="">
    <xsd:import namespace="0e5fc504-6d17-4cb7-8904-b0dcbcc0e11a"/>
    <xsd:import namespace="24557b02-0472-4a10-8400-ca22889e3f2c"/>
    <xsd:import namespace="55019d6d-d6bf-4b89-b4ab-8d6ab9f113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Thumbnai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fc504-6d17-4cb7-8904-b0dcbcc0e1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9dd84382-b38c-4eba-b7c2-4a66a077de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humbnail" ma:index="25" nillable="true" ma:displayName="Thumbnail" ma:format="Dropdown" ma:internalName="Thumbnail">
      <xsd:simpleType>
        <xsd:restriction base="dms:Text">
          <xsd:maxLength value="255"/>
        </xsd:restrict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57b02-0472-4a10-8400-ca22889e3f2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019d6d-d6bf-4b89-b4ab-8d6ab9f113f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分類の集約列" ma:hidden="true" ma:list="{e67dc151-a3fd-4cab-b8e5-7795eaf34f19}" ma:internalName="TaxCatchAll" ma:showField="CatchAllData" ma:web="55019d6d-d6bf-4b89-b4ab-8d6ab9f113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5fc504-6d17-4cb7-8904-b0dcbcc0e11a">
      <Terms xmlns="http://schemas.microsoft.com/office/infopath/2007/PartnerControls"/>
    </lcf76f155ced4ddcb4097134ff3c332f>
    <TaxCatchAll xmlns="55019d6d-d6bf-4b89-b4ab-8d6ab9f113fd" xsi:nil="true"/>
    <Thumbnail xmlns="0e5fc504-6d17-4cb7-8904-b0dcbcc0e11a" xsi:nil="true"/>
  </documentManagement>
</p:properties>
</file>

<file path=customXml/itemProps1.xml><?xml version="1.0" encoding="utf-8"?>
<ds:datastoreItem xmlns:ds="http://schemas.openxmlformats.org/officeDocument/2006/customXml" ds:itemID="{71BA46BD-6834-46FC-B16A-2BEC7527F8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B8E07A-E119-4497-9856-CA15C64048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5fc504-6d17-4cb7-8904-b0dcbcc0e11a"/>
    <ds:schemaRef ds:uri="24557b02-0472-4a10-8400-ca22889e3f2c"/>
    <ds:schemaRef ds:uri="55019d6d-d6bf-4b89-b4ab-8d6ab9f113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91D9F9-9681-4F51-B7C8-295E538E2C90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24557b02-0472-4a10-8400-ca22889e3f2c"/>
    <ds:schemaRef ds:uri="55019d6d-d6bf-4b89-b4ab-8d6ab9f113fd"/>
    <ds:schemaRef ds:uri="http://purl.org/dc/elements/1.1/"/>
    <ds:schemaRef ds:uri="0e5fc504-6d17-4cb7-8904-b0dcbcc0e11a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54277c9-dafe-44aa-85a4-73d5c7c52450}" enabled="0" method="" siteId="{f54277c9-dafe-44aa-85a4-73d5c7c5245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1006</TotalTime>
  <Words>539</Words>
  <Application>Microsoft Office PowerPoint</Application>
  <PresentationFormat>A4 210 x 297 mm</PresentationFormat>
  <Paragraphs>69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UD デジタル 教科書体 N-B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小林晃 / KOBAYASHI，AKIRA</dc:creator>
  <cp:lastModifiedBy>Egashira，Koudai (HCM) / 江頭広大</cp:lastModifiedBy>
  <cp:revision>27</cp:revision>
  <cp:lastPrinted>2024-08-27T07:19:40Z</cp:lastPrinted>
  <dcterms:created xsi:type="dcterms:W3CDTF">2023-08-08T00:11:48Z</dcterms:created>
  <dcterms:modified xsi:type="dcterms:W3CDTF">2025-08-26T02:57:49Z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0x010100FFB77C7B21A20549A63011EBC58176EB</vt:lpwstr>
  </property>
  <property fmtid="{D5CDD505-2E9C-101B-9397-08002B2CF9AE}" pid="3" name="MediaServiceImageTags">
    <vt:lpwstr/>
  </property>
</Properties>
</file>