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7561263" cy="10693400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3399"/>
    <a:srgbClr val="0000FF"/>
    <a:srgbClr val="FF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11" autoAdjust="0"/>
    <p:restoredTop sz="94668" autoAdjust="0"/>
  </p:normalViewPr>
  <p:slideViewPr>
    <p:cSldViewPr>
      <p:cViewPr varScale="1">
        <p:scale>
          <a:sx n="75" d="100"/>
          <a:sy n="75" d="100"/>
        </p:scale>
        <p:origin x="3012" y="60"/>
      </p:cViewPr>
      <p:guideLst>
        <p:guide orient="horz" pos="3368"/>
        <p:guide pos="23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3"/>
            <a:ext cx="2919031" cy="494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2" tIns="45675" rIns="91352" bIns="45675" numCol="1" anchor="t" anchorCtr="0" compatLnSpc="1">
            <a:prstTxWarp prst="textNoShape">
              <a:avLst/>
            </a:prstTxWarp>
          </a:bodyPr>
          <a:lstStyle>
            <a:lvl1pPr defTabSz="907143" eaLnBrk="1" hangingPunct="1">
              <a:defRPr kumimoji="1"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5231" y="3"/>
            <a:ext cx="2919031" cy="494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2" tIns="45675" rIns="91352" bIns="45675" numCol="1" anchor="t" anchorCtr="0" compatLnSpc="1">
            <a:prstTxWarp prst="textNoShape">
              <a:avLst/>
            </a:prstTxWarp>
          </a:bodyPr>
          <a:lstStyle>
            <a:lvl1pPr algn="r" defTabSz="907143" eaLnBrk="1" hangingPunct="1">
              <a:defRPr kumimoji="1"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60575" y="739775"/>
            <a:ext cx="26146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280" y="4686006"/>
            <a:ext cx="5389213" cy="4441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2" tIns="45675" rIns="91352" bIns="456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9370473"/>
            <a:ext cx="2919031" cy="494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2" tIns="45675" rIns="91352" bIns="45675" numCol="1" anchor="b" anchorCtr="0" compatLnSpc="1">
            <a:prstTxWarp prst="textNoShape">
              <a:avLst/>
            </a:prstTxWarp>
          </a:bodyPr>
          <a:lstStyle>
            <a:lvl1pPr defTabSz="907143" eaLnBrk="1" hangingPunct="1">
              <a:defRPr kumimoji="1"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5231" y="9370473"/>
            <a:ext cx="2919031" cy="494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2" tIns="45675" rIns="91352" bIns="45675" numCol="1" anchor="b" anchorCtr="0" compatLnSpc="1">
            <a:prstTxWarp prst="textNoShape">
              <a:avLst/>
            </a:prstTxWarp>
          </a:bodyPr>
          <a:lstStyle>
            <a:lvl1pPr algn="r" defTabSz="907143" eaLnBrk="1" hangingPunct="1">
              <a:defRPr kumimoji="1" sz="1200"/>
            </a:lvl1pPr>
          </a:lstStyle>
          <a:p>
            <a:fld id="{007FC2EC-006C-4F15-8FB0-633619B3EE4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929147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714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11124" indent="-273511" defTabSz="90714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094039" indent="-218808" defTabSz="90714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531655" indent="-218808" defTabSz="90714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969269" indent="-218808" defTabSz="90714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06885" indent="-218808" defTabSz="9071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844502" indent="-218808" defTabSz="9071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282117" indent="-218808" defTabSz="9071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719732" indent="-218808" defTabSz="9071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156C56B8-8C8E-4EE1-AA19-23AFFDFEDC1E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267234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44563" y="1749425"/>
            <a:ext cx="5672137" cy="37242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944563" y="5616575"/>
            <a:ext cx="5672137" cy="258127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29435D-6BFC-45D4-AF02-363FE7859FD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31700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9A2D86-7E0A-4B4D-86DA-6A7D7DE774F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3247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83225" y="428625"/>
            <a:ext cx="1700213" cy="91233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7825" y="428625"/>
            <a:ext cx="4953000" cy="912336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A1E3E7-0588-48BC-B366-6C0EF40DB46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26185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B0FADE-9052-4F25-A114-B3170EB4C2F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27108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5938" y="2665413"/>
            <a:ext cx="6521450" cy="44481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15938" y="7156450"/>
            <a:ext cx="6521450" cy="233838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4908E3-28BB-41E7-A9FA-22E73867830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58710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7825" y="2495550"/>
            <a:ext cx="3325813" cy="70564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856038" y="2495550"/>
            <a:ext cx="3327400" cy="70564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55A98A-C5DE-498E-9A8D-1CFD54B7C63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76865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0700" y="569913"/>
            <a:ext cx="6521450" cy="20669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20700" y="2620963"/>
            <a:ext cx="3198813" cy="1285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20700" y="3906838"/>
            <a:ext cx="3198813" cy="574516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27463" y="2620963"/>
            <a:ext cx="3214687" cy="1285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27463" y="3906838"/>
            <a:ext cx="3214687" cy="574516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7E7FB6-B848-4D35-A7A8-CA55636EB5C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50552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21D042-9481-419C-A2C7-2220B8CBBAB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1487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6DE525-6CEF-4783-9C63-C973954F7AE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89932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0700" y="712788"/>
            <a:ext cx="2438400" cy="24955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4688" y="1539875"/>
            <a:ext cx="3827462" cy="7599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20700" y="3208338"/>
            <a:ext cx="2438400" cy="59436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8466E5-FC36-4184-8A02-CCBE2BD02EC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00426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0700" y="712788"/>
            <a:ext cx="2438400" cy="24955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214688" y="1539875"/>
            <a:ext cx="3827462" cy="75993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20700" y="3208338"/>
            <a:ext cx="2438400" cy="59436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D4B572-E807-41E9-B42D-4D90D6DD31B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7682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7825" y="428625"/>
            <a:ext cx="6805613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7825" y="2495550"/>
            <a:ext cx="6805613" cy="705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77825" y="9737725"/>
            <a:ext cx="1765300" cy="742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kumimoji="1"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82863" y="9737725"/>
            <a:ext cx="2395537" cy="742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1"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418138" y="9737725"/>
            <a:ext cx="1765300" cy="742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400"/>
            </a:lvl1pPr>
          </a:lstStyle>
          <a:p>
            <a:fld id="{D5407DC5-408D-41F0-941D-CFA390E7BA0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y-Matsumoto@fukutaka.j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936625" y="5592763"/>
            <a:ext cx="4667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4099" name="Line 545"/>
          <p:cNvSpPr>
            <a:spLocks noChangeShapeType="1"/>
          </p:cNvSpPr>
          <p:nvPr/>
        </p:nvSpPr>
        <p:spPr bwMode="auto">
          <a:xfrm>
            <a:off x="3217863" y="558006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6862" name="Group 27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6159163"/>
              </p:ext>
            </p:extLst>
          </p:nvPr>
        </p:nvGraphicFramePr>
        <p:xfrm>
          <a:off x="323850" y="911225"/>
          <a:ext cx="3311525" cy="3560763"/>
        </p:xfrm>
        <a:graphic>
          <a:graphicData uri="http://schemas.openxmlformats.org/drawingml/2006/table">
            <a:tbl>
              <a:tblPr/>
              <a:tblGrid>
                <a:gridCol w="3311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2732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郵便番号　　　　　　－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48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住　所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613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会社名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3296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所　属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613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連絡者氏名</a:t>
                      </a: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817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TEL</a:t>
                      </a:r>
                      <a:r>
                        <a:rPr kumimoji="1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　　　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kumimoji="1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）　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</a:t>
                      </a:r>
                      <a:r>
                        <a:rPr kumimoji="1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－</a:t>
                      </a: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FAX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　　　　　）　　　－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9462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ﾒｰﾙｱﾄﾞﾚｽ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4381" name="Group 2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131014"/>
              </p:ext>
            </p:extLst>
          </p:nvPr>
        </p:nvGraphicFramePr>
        <p:xfrm>
          <a:off x="3709143" y="922337"/>
          <a:ext cx="3671888" cy="4406901"/>
        </p:xfrm>
        <a:graphic>
          <a:graphicData uri="http://schemas.openxmlformats.org/drawingml/2006/table">
            <a:tbl>
              <a:tblPr/>
              <a:tblGrid>
                <a:gridCol w="977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39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67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   受付番号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（記入不要）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5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申込締切日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2025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年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9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月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12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日（金）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83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   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参 加 費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26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　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9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   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振 込 先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510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87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 振込予定日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2025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年　　　月　　　日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（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2025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年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9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月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26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日までにお願い致します）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64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請求書の要否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要　　　　　否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64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領収書の要否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要　　　　　否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6887" name="Group 27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6576066"/>
              </p:ext>
            </p:extLst>
          </p:nvPr>
        </p:nvGraphicFramePr>
        <p:xfrm>
          <a:off x="323850" y="5490716"/>
          <a:ext cx="7037389" cy="4551242"/>
        </p:xfrm>
        <a:graphic>
          <a:graphicData uri="http://schemas.openxmlformats.org/drawingml/2006/table">
            <a:tbl>
              <a:tblPr/>
              <a:tblGrid>
                <a:gridCol w="5044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4859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0841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2825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8317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08412">
                <a:tc row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受付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No.</a:t>
                      </a:r>
                    </a:p>
                  </a:txBody>
                  <a:tcPr marT="45726" marB="45726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参加者氏名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（ふりがな）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年令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性別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受講コース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役割・担当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ＱＣサークル歴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841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中級</a:t>
                      </a:r>
                    </a:p>
                  </a:txBody>
                  <a:tcPr marL="0" marR="0"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推進者</a:t>
                      </a:r>
                      <a:endParaRPr kumimoji="1" lang="en-US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ﾘｰﾀﾞｰ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ﾒﾝﾊﾞｰ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初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～</a:t>
                      </a:r>
                      <a:r>
                        <a:rPr kumimoji="1" lang="en-US" altLang="ja-JP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～</a:t>
                      </a:r>
                      <a:r>
                        <a:rPr kumimoji="1" lang="en-US" altLang="ja-JP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～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47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記入例</a:t>
                      </a:r>
                    </a:p>
                  </a:txBody>
                  <a:tcPr marT="45726" marB="45726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ＱＣ花子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kumimoji="1" lang="ja-JP" altLang="en-US" sz="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きゅーし</a:t>
                      </a: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ーはなこ）</a:t>
                      </a:r>
                      <a:endParaRPr kumimoji="1" lang="ja-JP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女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○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○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○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48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　　　  　　  　   ）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3337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　　　　　　  　  ）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48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　　　　　　　    ）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48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　　　　　　　    ）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407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　　　　　　　    ）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3337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　　　　　　　    ）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48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　　　　  　　　  ）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　　　　  　　　  ）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48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　　　　  　　　  ）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4350" name="WordArt 2629"/>
          <p:cNvSpPr>
            <a:spLocks noChangeArrowheads="1" noChangeShapeType="1" noTextEdit="1"/>
          </p:cNvSpPr>
          <p:nvPr/>
        </p:nvSpPr>
        <p:spPr bwMode="auto">
          <a:xfrm>
            <a:off x="323850" y="5221288"/>
            <a:ext cx="1368425" cy="2159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1600" kern="1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参加者記入表</a:t>
            </a:r>
          </a:p>
        </p:txBody>
      </p:sp>
      <p:sp>
        <p:nvSpPr>
          <p:cNvPr id="4351" name="WordArt 2739"/>
          <p:cNvSpPr>
            <a:spLocks noChangeArrowheads="1" noChangeShapeType="1" noTextEdit="1"/>
          </p:cNvSpPr>
          <p:nvPr/>
        </p:nvSpPr>
        <p:spPr bwMode="auto">
          <a:xfrm>
            <a:off x="971550" y="233363"/>
            <a:ext cx="4465638" cy="352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2800" b="1" kern="10" dirty="0">
                <a:ln w="3175">
                  <a:solidFill>
                    <a:schemeClr val="tx1"/>
                  </a:solidFill>
                  <a:round/>
                  <a:headEnd/>
                  <a:tailEnd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秋季ＱＣサークル研修会 参加申込書</a:t>
            </a:r>
          </a:p>
        </p:txBody>
      </p:sp>
      <p:sp>
        <p:nvSpPr>
          <p:cNvPr id="4355" name="WordArt 243"/>
          <p:cNvSpPr>
            <a:spLocks noChangeArrowheads="1" noChangeShapeType="1" noTextEdit="1"/>
          </p:cNvSpPr>
          <p:nvPr/>
        </p:nvSpPr>
        <p:spPr bwMode="auto">
          <a:xfrm>
            <a:off x="5437188" y="666750"/>
            <a:ext cx="1924050" cy="2159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b="1" kern="1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ＱＣサークル福井地区 担当 行</a:t>
            </a:r>
          </a:p>
        </p:txBody>
      </p:sp>
      <p:sp>
        <p:nvSpPr>
          <p:cNvPr id="4356" name="Text Box 260"/>
          <p:cNvSpPr txBox="1">
            <a:spLocks noChangeArrowheads="1"/>
          </p:cNvSpPr>
          <p:nvPr/>
        </p:nvSpPr>
        <p:spPr bwMode="auto">
          <a:xfrm>
            <a:off x="3766185" y="3794462"/>
            <a:ext cx="35274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kumimoji="0" lang="en-US" altLang="ja-JP" sz="1000" dirty="0">
                <a:ea typeface="HGｺﾞｼｯｸE" panose="020B0909000000000000" pitchFamily="49" charset="-128"/>
              </a:rPr>
              <a:t>※</a:t>
            </a:r>
            <a:r>
              <a:rPr lang="ja-JP" altLang="en-US" sz="1000" dirty="0">
                <a:ea typeface="HGｺﾞｼｯｸE" panose="020B0909000000000000" pitchFamily="49" charset="-128"/>
              </a:rPr>
              <a:t>申し訳ありませんが振込み手数料は、貴社にてご負担を</a:t>
            </a:r>
            <a:endParaRPr lang="en-US" altLang="ja-JP" sz="1000" dirty="0">
              <a:ea typeface="HGｺﾞｼｯｸE" panose="020B0909000000000000" pitchFamily="49" charset="-128"/>
            </a:endParaRPr>
          </a:p>
          <a:p>
            <a:pPr>
              <a:spcBef>
                <a:spcPts val="0"/>
              </a:spcBef>
              <a:buFontTx/>
              <a:buNone/>
            </a:pPr>
            <a:r>
              <a:rPr lang="ja-JP" altLang="en-US" sz="1000" dirty="0">
                <a:ea typeface="HGｺﾞｼｯｸE" panose="020B0909000000000000" pitchFamily="49" charset="-128"/>
              </a:rPr>
              <a:t>    お願い致します。</a:t>
            </a:r>
          </a:p>
        </p:txBody>
      </p:sp>
      <p:sp>
        <p:nvSpPr>
          <p:cNvPr id="4357" name="Text Box 261"/>
          <p:cNvSpPr txBox="1">
            <a:spLocks noChangeArrowheads="1"/>
          </p:cNvSpPr>
          <p:nvPr/>
        </p:nvSpPr>
        <p:spPr bwMode="auto">
          <a:xfrm>
            <a:off x="4083050" y="1936433"/>
            <a:ext cx="3097213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幹事・会員会社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＠  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8,000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円／名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名＝　　　　　　円</a:t>
            </a:r>
          </a:p>
          <a:p>
            <a:pPr>
              <a:spcBef>
                <a:spcPct val="0"/>
              </a:spcBef>
              <a:buFontTx/>
              <a:buNone/>
            </a:pPr>
            <a:endParaRPr lang="ja-JP" altLang="en-US" sz="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zh-CN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一般会社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zh-CN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＠</a:t>
            </a:r>
            <a:r>
              <a:rPr lang="en-US" altLang="zh-CN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10,000</a:t>
            </a:r>
            <a:r>
              <a:rPr lang="zh-CN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円／名</a:t>
            </a:r>
            <a:r>
              <a:rPr lang="en-US" altLang="zh-CN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</a:t>
            </a:r>
            <a:r>
              <a:rPr lang="zh-CN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名＝　　　　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zh-CN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</a:t>
            </a:r>
            <a:endParaRPr lang="ja-JP" altLang="en-US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358" name="Text Box 273"/>
          <p:cNvSpPr txBox="1">
            <a:spLocks noChangeArrowheads="1"/>
          </p:cNvSpPr>
          <p:nvPr/>
        </p:nvSpPr>
        <p:spPr bwMode="auto">
          <a:xfrm>
            <a:off x="3673475" y="3042444"/>
            <a:ext cx="3779564" cy="577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福井銀行　勝山支店　普通預金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6047692</a:t>
            </a:r>
            <a:r>
              <a:rPr lang="ja-JP" altLang="en-US" sz="11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ＱＣサークル北陸支部 福井地区 第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ブロック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(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ｷｭｰｼｰｻｰｸﾙﾎｸﾘｸｼﾌﾞﾌｸｲﾁｸ ﾀﾞｲｲﾁﾌﾞﾛｯｸ </a:t>
            </a:r>
            <a:r>
              <a: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endParaRPr lang="ja-JP" altLang="en-US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344" name="テキスト ボックス 3"/>
          <p:cNvSpPr txBox="1">
            <a:spLocks noChangeArrowheads="1"/>
          </p:cNvSpPr>
          <p:nvPr/>
        </p:nvSpPr>
        <p:spPr bwMode="auto">
          <a:xfrm>
            <a:off x="323850" y="4483100"/>
            <a:ext cx="3311525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>
              <a:defRPr/>
            </a:pPr>
            <a:r>
              <a:rPr kumimoji="1" lang="ja-JP" altLang="en-US" sz="1050" dirty="0">
                <a:latin typeface="HG丸ｺﾞｼｯｸM-PRO" pitchFamily="50" charset="-128"/>
                <a:ea typeface="HG丸ｺﾞｼｯｸM-PRO" pitchFamily="50" charset="-128"/>
              </a:rPr>
              <a:t>申込頂いた後、担当より申込受領印を押印、</a:t>
            </a:r>
            <a:r>
              <a:rPr kumimoji="1" lang="en-US" altLang="ja-JP" sz="1050" dirty="0">
                <a:latin typeface="HG丸ｺﾞｼｯｸM-PRO" pitchFamily="50" charset="-128"/>
                <a:ea typeface="HG丸ｺﾞｼｯｸM-PRO" pitchFamily="50" charset="-128"/>
              </a:rPr>
              <a:t>FAX</a:t>
            </a:r>
            <a:r>
              <a:rPr kumimoji="1" lang="ja-JP" altLang="en-US" sz="1050" dirty="0">
                <a:latin typeface="HG丸ｺﾞｼｯｸM-PRO" pitchFamily="50" charset="-128"/>
                <a:ea typeface="HG丸ｺﾞｼｯｸM-PRO" pitchFamily="50" charset="-128"/>
              </a:rPr>
              <a:t>で返信させていただきます。メールアドレスをご記入の場合は、メールで返信させて頂きます。</a:t>
            </a:r>
          </a:p>
          <a:p>
            <a:pPr>
              <a:defRPr/>
            </a:pPr>
            <a:r>
              <a:rPr kumimoji="1" lang="en-US" altLang="ja-JP" sz="1050" dirty="0">
                <a:latin typeface="HG丸ｺﾞｼｯｸM-PRO" pitchFamily="50" charset="-128"/>
                <a:ea typeface="HG丸ｺﾞｼｯｸM-PRO" pitchFamily="50" charset="-128"/>
              </a:rPr>
              <a:t>(</a:t>
            </a:r>
            <a:r>
              <a:rPr kumimoji="1" lang="ja-JP" altLang="en-US" sz="1050" dirty="0">
                <a:latin typeface="HG丸ｺﾞｼｯｸM-PRO" pitchFamily="50" charset="-128"/>
                <a:ea typeface="HG丸ｺﾞｼｯｸM-PRO" pitchFamily="50" charset="-128"/>
              </a:rPr>
              <a:t>申込受付完了をご確認いただくため）</a:t>
            </a:r>
          </a:p>
        </p:txBody>
      </p:sp>
      <p:sp>
        <p:nvSpPr>
          <p:cNvPr id="4360" name="テキスト ボックス 3"/>
          <p:cNvSpPr txBox="1">
            <a:spLocks noChangeArrowheads="1"/>
          </p:cNvSpPr>
          <p:nvPr/>
        </p:nvSpPr>
        <p:spPr bwMode="auto">
          <a:xfrm>
            <a:off x="323850" y="10099675"/>
            <a:ext cx="70564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kumimoji="1" lang="ja-JP" altLang="en-US" sz="1200" spc="-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注）申し込みの名前は間違いのないようご注意ください。お伺いした情報は、個人が特定できない状態に</a:t>
            </a:r>
            <a:endParaRPr kumimoji="1" lang="en-US" altLang="ja-JP" sz="1200" spc="-1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spc="-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変換したうえで、</a:t>
            </a:r>
            <a:r>
              <a:rPr kumimoji="1" lang="en-US" altLang="ja-JP" sz="1200" spc="-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QC</a:t>
            </a:r>
            <a:r>
              <a:rPr kumimoji="1" lang="ja-JP" altLang="en-US" sz="1200" spc="-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サークル行事案内に利用させていただく場合がございます。</a:t>
            </a: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058" y="199454"/>
            <a:ext cx="575246" cy="575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5B49F1D-785B-0A97-8DD2-8C3FE8C96BAD}"/>
              </a:ext>
            </a:extLst>
          </p:cNvPr>
          <p:cNvSpPr txBox="1"/>
          <p:nvPr/>
        </p:nvSpPr>
        <p:spPr>
          <a:xfrm>
            <a:off x="5401023" y="185289"/>
            <a:ext cx="2052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b="1" kern="10" dirty="0">
                <a:ln w="19050">
                  <a:noFill/>
                  <a:round/>
                  <a:headEnd/>
                  <a:tailEnd/>
                </a:ln>
                <a:latin typeface="HG丸ｺﾞｼｯｸM-PRO"/>
                <a:ea typeface="HG丸ｺﾞｼｯｸM-PRO"/>
              </a:rPr>
              <a:t> 開催日</a:t>
            </a:r>
            <a:r>
              <a:rPr lang="en-US" altLang="zh-TW" sz="1400" b="1" kern="10" dirty="0">
                <a:ln w="19050">
                  <a:noFill/>
                  <a:round/>
                  <a:headEnd/>
                  <a:tailEnd/>
                </a:ln>
                <a:latin typeface="HG丸ｺﾞｼｯｸM-PRO"/>
                <a:ea typeface="HG丸ｺﾞｼｯｸM-PRO"/>
              </a:rPr>
              <a:t>;</a:t>
            </a:r>
          </a:p>
          <a:p>
            <a:r>
              <a:rPr lang="zh-TW" altLang="en-US" sz="1400" b="1" kern="10" dirty="0">
                <a:ln w="19050">
                  <a:noFill/>
                  <a:round/>
                  <a:headEnd/>
                  <a:tailEnd/>
                </a:ln>
                <a:latin typeface="HG丸ｺﾞｼｯｸM-PRO"/>
                <a:ea typeface="HG丸ｺﾞｼｯｸM-PRO"/>
              </a:rPr>
              <a:t> </a:t>
            </a:r>
            <a:r>
              <a:rPr lang="en-US" altLang="zh-TW" sz="1400" b="1" kern="10" dirty="0">
                <a:ln w="19050">
                  <a:noFill/>
                  <a:round/>
                  <a:headEnd/>
                  <a:tailEnd/>
                </a:ln>
                <a:latin typeface="HG丸ｺﾞｼｯｸM-PRO"/>
                <a:ea typeface="HG丸ｺﾞｼｯｸM-PRO"/>
              </a:rPr>
              <a:t>2025</a:t>
            </a:r>
            <a:r>
              <a:rPr lang="zh-TW" altLang="en-US" sz="1400" b="1" kern="10" dirty="0">
                <a:ln w="19050">
                  <a:noFill/>
                  <a:round/>
                  <a:headEnd/>
                  <a:tailEnd/>
                </a:ln>
                <a:latin typeface="HG丸ｺﾞｼｯｸM-PRO"/>
                <a:ea typeface="HG丸ｺﾞｼｯｸM-PRO"/>
              </a:rPr>
              <a:t>年</a:t>
            </a:r>
            <a:r>
              <a:rPr lang="en-US" altLang="zh-TW" sz="1400" b="1" kern="10" dirty="0">
                <a:ln w="19050">
                  <a:noFill/>
                  <a:round/>
                  <a:headEnd/>
                  <a:tailEnd/>
                </a:ln>
                <a:latin typeface="HG丸ｺﾞｼｯｸM-PRO"/>
                <a:ea typeface="HG丸ｺﾞｼｯｸM-PRO"/>
              </a:rPr>
              <a:t>10</a:t>
            </a:r>
            <a:r>
              <a:rPr lang="zh-TW" altLang="en-US" sz="1400" b="1" kern="10" dirty="0">
                <a:ln w="19050">
                  <a:noFill/>
                  <a:round/>
                  <a:headEnd/>
                  <a:tailEnd/>
                </a:ln>
                <a:latin typeface="HG丸ｺﾞｼｯｸM-PRO"/>
                <a:ea typeface="HG丸ｺﾞｼｯｸM-PRO"/>
              </a:rPr>
              <a:t>月</a:t>
            </a:r>
            <a:r>
              <a:rPr lang="en-US" altLang="ja-JP" sz="1400" b="1" kern="10" dirty="0">
                <a:ln w="19050">
                  <a:noFill/>
                  <a:round/>
                  <a:headEnd/>
                  <a:tailEnd/>
                </a:ln>
                <a:latin typeface="HG丸ｺﾞｼｯｸM-PRO"/>
                <a:ea typeface="HG丸ｺﾞｼｯｸM-PRO"/>
              </a:rPr>
              <a:t>3</a:t>
            </a:r>
            <a:r>
              <a:rPr lang="zh-TW" altLang="en-US" sz="1400" b="1" kern="10" dirty="0">
                <a:ln w="19050">
                  <a:noFill/>
                  <a:round/>
                  <a:headEnd/>
                  <a:tailEnd/>
                </a:ln>
                <a:latin typeface="HG丸ｺﾞｼｯｸM-PRO"/>
                <a:ea typeface="HG丸ｺﾞｼｯｸM-PRO"/>
              </a:rPr>
              <a:t>日</a:t>
            </a:r>
            <a:r>
              <a:rPr lang="en-US" altLang="zh-TW" sz="1400" b="1" kern="10" dirty="0">
                <a:ln w="19050">
                  <a:noFill/>
                  <a:round/>
                  <a:headEnd/>
                  <a:tailEnd/>
                </a:ln>
                <a:latin typeface="HG丸ｺﾞｼｯｸM-PRO"/>
                <a:ea typeface="HG丸ｺﾞｼｯｸM-PRO"/>
              </a:rPr>
              <a:t>(</a:t>
            </a:r>
            <a:r>
              <a:rPr lang="zh-TW" altLang="en-US" sz="1400" b="1" kern="10" dirty="0">
                <a:ln w="19050">
                  <a:noFill/>
                  <a:round/>
                  <a:headEnd/>
                  <a:tailEnd/>
                </a:ln>
                <a:latin typeface="HG丸ｺﾞｼｯｸM-PRO"/>
                <a:ea typeface="HG丸ｺﾞｼｯｸM-PRO"/>
              </a:rPr>
              <a:t>金</a:t>
            </a:r>
            <a:r>
              <a:rPr lang="en-US" altLang="zh-TW" sz="1400" b="1" kern="10" dirty="0">
                <a:ln w="19050">
                  <a:noFill/>
                  <a:round/>
                  <a:headEnd/>
                  <a:tailEnd/>
                </a:ln>
                <a:latin typeface="HG丸ｺﾞｼｯｸM-PRO"/>
                <a:ea typeface="HG丸ｺﾞｼｯｸM-PRO"/>
              </a:rPr>
              <a:t>)</a:t>
            </a:r>
            <a:endParaRPr kumimoji="1" lang="ja-JP" altLang="en-US" sz="14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7B7397A-D6D1-94E3-FEF7-593A19D9BC8A}"/>
              </a:ext>
            </a:extLst>
          </p:cNvPr>
          <p:cNvSpPr txBox="1"/>
          <p:nvPr/>
        </p:nvSpPr>
        <p:spPr>
          <a:xfrm>
            <a:off x="756295" y="593707"/>
            <a:ext cx="5328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kern="10" dirty="0">
                <a:ln w="9525">
                  <a:noFill/>
                  <a:round/>
                  <a:headEnd/>
                  <a:tailEnd/>
                </a:ln>
                <a:latin typeface="HG丸ｺﾞｼｯｸM-PRO"/>
                <a:ea typeface="HG丸ｺﾞｼｯｸM-PRO"/>
              </a:rPr>
              <a:t>Mail</a:t>
            </a:r>
            <a:r>
              <a:rPr lang="ja-JP" altLang="en-US" sz="1200" b="1" kern="10" dirty="0">
                <a:ln w="9525">
                  <a:noFill/>
                  <a:round/>
                  <a:headEnd/>
                  <a:tailEnd/>
                </a:ln>
                <a:latin typeface="HG丸ｺﾞｼｯｸM-PRO"/>
                <a:ea typeface="HG丸ｺﾞｼｯｸM-PRO"/>
              </a:rPr>
              <a:t>：</a:t>
            </a:r>
            <a:r>
              <a:rPr lang="en-US" altLang="ja-JP" sz="1200" b="1" kern="10" dirty="0">
                <a:ln w="9525">
                  <a:noFill/>
                  <a:round/>
                  <a:headEnd/>
                  <a:tailEnd/>
                </a:ln>
                <a:latin typeface="HG丸ｺﾞｼｯｸM-PRO"/>
                <a:ea typeface="HG丸ｺﾞｼｯｸM-PRO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y-matsumoto@fukutaka.jp</a:t>
            </a:r>
            <a:r>
              <a:rPr kumimoji="1" lang="ja-JP" altLang="en-US" sz="1200" b="1" kern="10" dirty="0">
                <a:ln w="9525">
                  <a:noFill/>
                  <a:round/>
                  <a:headEnd/>
                  <a:tailEnd/>
                </a:ln>
                <a:latin typeface="HG丸ｺﾞｼｯｸM-PRO"/>
                <a:ea typeface="HG丸ｺﾞｼｯｸM-PRO"/>
              </a:rPr>
              <a:t> 　</a:t>
            </a:r>
            <a:r>
              <a:rPr kumimoji="1" lang="en-US" altLang="ja-JP" sz="1200" b="1" kern="10" dirty="0">
                <a:ln w="9525">
                  <a:noFill/>
                  <a:round/>
                  <a:headEnd/>
                  <a:tailEnd/>
                </a:ln>
                <a:latin typeface="HG丸ｺﾞｼｯｸM-PRO"/>
                <a:ea typeface="HG丸ｺﾞｼｯｸM-PRO"/>
              </a:rPr>
              <a:t>Fax</a:t>
            </a:r>
            <a:r>
              <a:rPr kumimoji="1" lang="ja-JP" altLang="en-US" sz="1200" b="1" kern="10" dirty="0">
                <a:ln w="9525">
                  <a:noFill/>
                  <a:round/>
                  <a:headEnd/>
                  <a:tailEnd/>
                </a:ln>
                <a:latin typeface="HG丸ｺﾞｼｯｸM-PRO"/>
                <a:ea typeface="HG丸ｺﾞｼｯｸM-PRO"/>
              </a:rPr>
              <a:t>：</a:t>
            </a:r>
            <a:r>
              <a:rPr kumimoji="1" lang="en-US" altLang="ja-JP" sz="1200" b="1" kern="10" dirty="0">
                <a:ln w="9525">
                  <a:noFill/>
                  <a:round/>
                  <a:headEnd/>
                  <a:tailEnd/>
                </a:ln>
                <a:latin typeface="HG丸ｺﾞｼｯｸM-PRO"/>
                <a:ea typeface="HG丸ｺﾞｼｯｸM-PRO"/>
              </a:rPr>
              <a:t>0779-87-3381</a:t>
            </a:r>
          </a:p>
          <a:p>
            <a:endParaRPr kumimoji="1" lang="en-US" altLang="ja-JP" sz="1200" b="1" kern="10" dirty="0">
              <a:ln w="9525">
                <a:noFill/>
                <a:round/>
                <a:headEnd/>
                <a:tailEnd/>
              </a:ln>
              <a:latin typeface="HG丸ｺﾞｼｯｸM-PRO"/>
              <a:ea typeface="HG丸ｺﾞｼｯｸM-PR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c1feaa2-107a-4b00-92bd-9723d947a219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2F597795235254D8A5E9E2DA15D4599" ma:contentTypeVersion="13" ma:contentTypeDescription="新しいドキュメントを作成します。" ma:contentTypeScope="" ma:versionID="02875b7a3f95ffef5fa17454a01df195">
  <xsd:schema xmlns:xsd="http://www.w3.org/2001/XMLSchema" xmlns:xs="http://www.w3.org/2001/XMLSchema" xmlns:p="http://schemas.microsoft.com/office/2006/metadata/properties" xmlns:ns2="fc1feaa2-107a-4b00-92bd-9723d947a219" xmlns:ns3="81ab6709-dcc5-4c55-9ee5-f9d4fe1d31c6" targetNamespace="http://schemas.microsoft.com/office/2006/metadata/properties" ma:root="true" ma:fieldsID="8f6bb3bb008d31faa2f537b7c1b37510" ns2:_="" ns3:_="">
    <xsd:import namespace="fc1feaa2-107a-4b00-92bd-9723d947a219"/>
    <xsd:import namespace="81ab6709-dcc5-4c55-9ee5-f9d4fe1d31c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1feaa2-107a-4b00-92bd-9723d947a21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b3d35e20-0b72-48f0-a0bf-05b31252e0a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ab6709-dcc5-4c55-9ee5-f9d4fe1d31c6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B7AF4B9-DE59-4BC6-A01D-9AAFA8DE53CF}">
  <ds:schemaRefs>
    <ds:schemaRef ds:uri="http://purl.org/dc/elements/1.1/"/>
    <ds:schemaRef ds:uri="http://purl.org/dc/terms/"/>
    <ds:schemaRef ds:uri="81ab6709-dcc5-4c55-9ee5-f9d4fe1d31c6"/>
    <ds:schemaRef ds:uri="http://schemas.openxmlformats.org/package/2006/metadata/core-properties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fc1feaa2-107a-4b00-92bd-9723d947a219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54CC271-4BE7-4B85-80C5-FCFA69846C8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E14E25B-93E8-4B24-ADB4-0834A32C1C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c1feaa2-107a-4b00-92bd-9723d947a219"/>
    <ds:schemaRef ds:uri="81ab6709-dcc5-4c55-9ee5-f9d4fe1d31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3143</TotalTime>
  <Words>325</Words>
  <Application>Microsoft Office PowerPoint</Application>
  <PresentationFormat>ユーザー設定</PresentationFormat>
  <Paragraphs>87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HGP創英角ﾎﾟｯﾌﾟ体</vt:lpstr>
      <vt:lpstr>HG丸ｺﾞｼｯｸM-PRO</vt:lpstr>
      <vt:lpstr>Arial</vt:lpstr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山内 一二</dc:creator>
  <cp:lastModifiedBy>Kanyama Yuji／勘山　裕司／AIF</cp:lastModifiedBy>
  <cp:revision>280</cp:revision>
  <cp:lastPrinted>2025-07-21T03:35:42Z</cp:lastPrinted>
  <dcterms:created xsi:type="dcterms:W3CDTF">2009-03-16T05:10:16Z</dcterms:created>
  <dcterms:modified xsi:type="dcterms:W3CDTF">2025-07-28T06:21:15Z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0x01010092F597795235254D8A5E9E2DA15D4599</vt:lpwstr>
  </property>
</Properties>
</file>