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4" r:id="rId2"/>
  </p:sldIdLst>
  <p:sldSz cx="6858000" cy="9144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9B986"/>
    <a:srgbClr val="FFFF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7" autoAdjust="0"/>
    <p:restoredTop sz="94660"/>
  </p:normalViewPr>
  <p:slideViewPr>
    <p:cSldViewPr>
      <p:cViewPr>
        <p:scale>
          <a:sx n="60" d="100"/>
          <a:sy n="60" d="100"/>
        </p:scale>
        <p:origin x="2052" y="-2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eaLnBrk="1" hangingPunct="1">
              <a:defRPr sz="1200">
                <a:ea typeface="ＭＳ Ｐゴシック" charset="-128"/>
              </a:defRPr>
            </a:lvl1pPr>
          </a:lstStyle>
          <a:p>
            <a:pPr>
              <a:defRPr/>
            </a:pPr>
            <a:endParaRPr lang="ja-JP" altLang="en-US" dirty="0"/>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eaLnBrk="1" hangingPunct="1">
              <a:defRPr sz="1200">
                <a:ea typeface="ＭＳ Ｐゴシック" charset="-128"/>
              </a:defRPr>
            </a:lvl1pPr>
          </a:lstStyle>
          <a:p>
            <a:pPr>
              <a:defRPr/>
            </a:pPr>
            <a:fld id="{B93515CE-A891-497F-A205-339E5AC1C216}" type="datetimeFigureOut">
              <a:rPr lang="ja-JP" altLang="en-US"/>
              <a:pPr>
                <a:defRPr/>
              </a:pPr>
              <a:t>2025/7/24</a:t>
            </a:fld>
            <a:endParaRPr lang="ja-JP" altLang="en-US" dirty="0"/>
          </a:p>
        </p:txBody>
      </p:sp>
      <p:sp>
        <p:nvSpPr>
          <p:cNvPr id="4" name="スライド イメージ プレースホルダー 3"/>
          <p:cNvSpPr>
            <a:spLocks noGrp="1" noRot="1" noChangeAspect="1"/>
          </p:cNvSpPr>
          <p:nvPr>
            <p:ph type="sldImg" idx="2"/>
          </p:nvPr>
        </p:nvSpPr>
        <p:spPr>
          <a:xfrm>
            <a:off x="1979613" y="739775"/>
            <a:ext cx="2776537" cy="3700463"/>
          </a:xfrm>
          <a:prstGeom prst="rect">
            <a:avLst/>
          </a:prstGeom>
          <a:noFill/>
          <a:ln w="12700">
            <a:solidFill>
              <a:prstClr val="black"/>
            </a:solidFill>
          </a:ln>
        </p:spPr>
        <p:txBody>
          <a:bodyPr vert="horz" lIns="91440" tIns="45720" rIns="91440" bIns="45720" rtlCol="0" anchor="ctr"/>
          <a:lstStyle/>
          <a:p>
            <a:pPr lvl="0"/>
            <a:endParaRPr lang="ja-JP" altLang="en-US" noProof="0" dirty="0"/>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hangingPunct="1">
              <a:defRPr sz="1200">
                <a:ea typeface="ＭＳ Ｐゴシック" charset="-128"/>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0B64947-7AC1-4970-B97B-AE91AAE95DEF}"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7C27948A-B710-4D81-83D6-83BA7DF7DB26}" type="datetimeFigureOut">
              <a:rPr lang="ja-JP" altLang="en-US"/>
              <a:pPr>
                <a:defRPr/>
              </a:pPr>
              <a:t>2025/7/24</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A4665454-3BB5-4EC2-8EF3-F76E933222AD}" type="slidenum">
              <a:rPr lang="ja-JP" altLang="en-US"/>
              <a:pPr>
                <a:defRPr/>
              </a:pPr>
              <a:t>‹#›</a:t>
            </a:fld>
            <a:endParaRPr lang="ja-JP" altLang="en-US" dirty="0"/>
          </a:p>
        </p:txBody>
      </p:sp>
    </p:spTree>
    <p:extLst>
      <p:ext uri="{BB962C8B-B14F-4D97-AF65-F5344CB8AC3E}">
        <p14:creationId xmlns:p14="http://schemas.microsoft.com/office/powerpoint/2010/main" val="107712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63EA0ED-CD0C-488F-948B-B37B4B1AC1E0}" type="datetimeFigureOut">
              <a:rPr lang="ja-JP" altLang="en-US"/>
              <a:pPr>
                <a:defRPr/>
              </a:pPr>
              <a:t>2025/7/24</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27FBADEB-ED5F-463D-BC64-7687EA01024F}" type="slidenum">
              <a:rPr lang="ja-JP" altLang="en-US"/>
              <a:pPr>
                <a:defRPr/>
              </a:pPr>
              <a:t>‹#›</a:t>
            </a:fld>
            <a:endParaRPr lang="ja-JP" altLang="en-US" dirty="0"/>
          </a:p>
        </p:txBody>
      </p:sp>
    </p:spTree>
    <p:extLst>
      <p:ext uri="{BB962C8B-B14F-4D97-AF65-F5344CB8AC3E}">
        <p14:creationId xmlns:p14="http://schemas.microsoft.com/office/powerpoint/2010/main" val="321095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8CAF4A08-208F-4C5D-9F72-13E35D5C0457}" type="datetimeFigureOut">
              <a:rPr lang="ja-JP" altLang="en-US"/>
              <a:pPr>
                <a:defRPr/>
              </a:pPr>
              <a:t>2025/7/24</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C8E09C92-2FCD-4EA5-A084-EAF9A8C23E96}" type="slidenum">
              <a:rPr lang="ja-JP" altLang="en-US"/>
              <a:pPr>
                <a:defRPr/>
              </a:pPr>
              <a:t>‹#›</a:t>
            </a:fld>
            <a:endParaRPr lang="ja-JP" altLang="en-US" dirty="0"/>
          </a:p>
        </p:txBody>
      </p:sp>
    </p:spTree>
    <p:extLst>
      <p:ext uri="{BB962C8B-B14F-4D97-AF65-F5344CB8AC3E}">
        <p14:creationId xmlns:p14="http://schemas.microsoft.com/office/powerpoint/2010/main" val="188017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F5CAE775-5994-45FF-ACF6-7D5A90139128}" type="datetimeFigureOut">
              <a:rPr lang="ja-JP" altLang="en-US"/>
              <a:pPr>
                <a:defRPr/>
              </a:pPr>
              <a:t>2025/7/24</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4EDE39BA-A293-4792-B4BE-5BF908FA9611}" type="slidenum">
              <a:rPr lang="ja-JP" altLang="en-US"/>
              <a:pPr>
                <a:defRPr/>
              </a:pPr>
              <a:t>‹#›</a:t>
            </a:fld>
            <a:endParaRPr lang="ja-JP" altLang="en-US" dirty="0"/>
          </a:p>
        </p:txBody>
      </p:sp>
    </p:spTree>
    <p:extLst>
      <p:ext uri="{BB962C8B-B14F-4D97-AF65-F5344CB8AC3E}">
        <p14:creationId xmlns:p14="http://schemas.microsoft.com/office/powerpoint/2010/main" val="32653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C07D0C7C-2725-4654-AA6F-C4583EBCAC39}" type="datetimeFigureOut">
              <a:rPr lang="ja-JP" altLang="en-US"/>
              <a:pPr>
                <a:defRPr/>
              </a:pPr>
              <a:t>2025/7/24</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2676771C-92A9-46CB-B622-F9C14A2B6F96}" type="slidenum">
              <a:rPr lang="ja-JP" altLang="en-US"/>
              <a:pPr>
                <a:defRPr/>
              </a:pPr>
              <a:t>‹#›</a:t>
            </a:fld>
            <a:endParaRPr lang="ja-JP" altLang="en-US" dirty="0"/>
          </a:p>
        </p:txBody>
      </p:sp>
    </p:spTree>
    <p:extLst>
      <p:ext uri="{BB962C8B-B14F-4D97-AF65-F5344CB8AC3E}">
        <p14:creationId xmlns:p14="http://schemas.microsoft.com/office/powerpoint/2010/main" val="411828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4D445BA9-4EF7-44A8-922E-86F7BC9B864A}" type="datetimeFigureOut">
              <a:rPr lang="ja-JP" altLang="en-US"/>
              <a:pPr>
                <a:defRPr/>
              </a:pPr>
              <a:t>2025/7/24</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p:txBody>
          <a:bodyPr/>
          <a:lstStyle>
            <a:lvl1pPr>
              <a:defRPr/>
            </a:lvl1pPr>
          </a:lstStyle>
          <a:p>
            <a:pPr>
              <a:defRPr/>
            </a:pPr>
            <a:fld id="{2972A632-A06A-427F-AA67-F6D56802EE90}" type="slidenum">
              <a:rPr lang="ja-JP" altLang="en-US"/>
              <a:pPr>
                <a:defRPr/>
              </a:pPr>
              <a:t>‹#›</a:t>
            </a:fld>
            <a:endParaRPr lang="ja-JP" altLang="en-US" dirty="0"/>
          </a:p>
        </p:txBody>
      </p:sp>
    </p:spTree>
    <p:extLst>
      <p:ext uri="{BB962C8B-B14F-4D97-AF65-F5344CB8AC3E}">
        <p14:creationId xmlns:p14="http://schemas.microsoft.com/office/powerpoint/2010/main" val="2234786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F494EF91-B5A5-476B-BED8-62220C8BCAC7}" type="datetimeFigureOut">
              <a:rPr lang="ja-JP" altLang="en-US"/>
              <a:pPr>
                <a:defRPr/>
              </a:pPr>
              <a:t>2025/7/24</a:t>
            </a:fld>
            <a:endParaRPr lang="ja-JP" altLang="en-US" dirty="0"/>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ー 5"/>
          <p:cNvSpPr>
            <a:spLocks noGrp="1"/>
          </p:cNvSpPr>
          <p:nvPr>
            <p:ph type="sldNum" sz="quarter" idx="12"/>
          </p:nvPr>
        </p:nvSpPr>
        <p:spPr/>
        <p:txBody>
          <a:bodyPr/>
          <a:lstStyle>
            <a:lvl1pPr>
              <a:defRPr/>
            </a:lvl1pPr>
          </a:lstStyle>
          <a:p>
            <a:pPr>
              <a:defRPr/>
            </a:pPr>
            <a:fld id="{D5A2A967-4C36-4B48-9D1B-073B169E0504}" type="slidenum">
              <a:rPr lang="ja-JP" altLang="en-US"/>
              <a:pPr>
                <a:defRPr/>
              </a:pPr>
              <a:t>‹#›</a:t>
            </a:fld>
            <a:endParaRPr lang="ja-JP" altLang="en-US" dirty="0"/>
          </a:p>
        </p:txBody>
      </p:sp>
    </p:spTree>
    <p:extLst>
      <p:ext uri="{BB962C8B-B14F-4D97-AF65-F5344CB8AC3E}">
        <p14:creationId xmlns:p14="http://schemas.microsoft.com/office/powerpoint/2010/main" val="4234165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8A5F13FE-9B5F-4BF6-9461-FA8AC9CD2052}" type="datetimeFigureOut">
              <a:rPr lang="ja-JP" altLang="en-US"/>
              <a:pPr>
                <a:defRPr/>
              </a:pPr>
              <a:t>2025/7/24</a:t>
            </a:fld>
            <a:endParaRPr lang="ja-JP" altLang="en-US" dirty="0"/>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ー 5"/>
          <p:cNvSpPr>
            <a:spLocks noGrp="1"/>
          </p:cNvSpPr>
          <p:nvPr>
            <p:ph type="sldNum" sz="quarter" idx="12"/>
          </p:nvPr>
        </p:nvSpPr>
        <p:spPr/>
        <p:txBody>
          <a:bodyPr/>
          <a:lstStyle>
            <a:lvl1pPr>
              <a:defRPr/>
            </a:lvl1pPr>
          </a:lstStyle>
          <a:p>
            <a:pPr>
              <a:defRPr/>
            </a:pPr>
            <a:fld id="{23DDCE07-A136-4BB4-BDAA-13437FA9D042}" type="slidenum">
              <a:rPr lang="ja-JP" altLang="en-US"/>
              <a:pPr>
                <a:defRPr/>
              </a:pPr>
              <a:t>‹#›</a:t>
            </a:fld>
            <a:endParaRPr lang="ja-JP" altLang="en-US" dirty="0"/>
          </a:p>
        </p:txBody>
      </p:sp>
    </p:spTree>
    <p:extLst>
      <p:ext uri="{BB962C8B-B14F-4D97-AF65-F5344CB8AC3E}">
        <p14:creationId xmlns:p14="http://schemas.microsoft.com/office/powerpoint/2010/main" val="121660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53921B4A-8C36-46A8-87F7-BDCB13AD5E85}" type="datetimeFigureOut">
              <a:rPr lang="ja-JP" altLang="en-US"/>
              <a:pPr>
                <a:defRPr/>
              </a:pPr>
              <a:t>2025/7/24</a:t>
            </a:fld>
            <a:endParaRPr lang="ja-JP" altLang="en-US" dirty="0"/>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ー 5"/>
          <p:cNvSpPr>
            <a:spLocks noGrp="1"/>
          </p:cNvSpPr>
          <p:nvPr>
            <p:ph type="sldNum" sz="quarter" idx="12"/>
          </p:nvPr>
        </p:nvSpPr>
        <p:spPr/>
        <p:txBody>
          <a:bodyPr/>
          <a:lstStyle>
            <a:lvl1pPr>
              <a:defRPr/>
            </a:lvl1pPr>
          </a:lstStyle>
          <a:p>
            <a:pPr>
              <a:defRPr/>
            </a:pPr>
            <a:fld id="{0CFA01C7-9CDD-49B9-BD52-1CE69CAC3825}" type="slidenum">
              <a:rPr lang="ja-JP" altLang="en-US"/>
              <a:pPr>
                <a:defRPr/>
              </a:pPr>
              <a:t>‹#›</a:t>
            </a:fld>
            <a:endParaRPr lang="ja-JP" altLang="en-US" dirty="0"/>
          </a:p>
        </p:txBody>
      </p:sp>
    </p:spTree>
    <p:extLst>
      <p:ext uri="{BB962C8B-B14F-4D97-AF65-F5344CB8AC3E}">
        <p14:creationId xmlns:p14="http://schemas.microsoft.com/office/powerpoint/2010/main" val="201836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AD2A0FE-5DBC-4E07-A3E9-7BC00B99DC4C}" type="datetimeFigureOut">
              <a:rPr lang="ja-JP" altLang="en-US"/>
              <a:pPr>
                <a:defRPr/>
              </a:pPr>
              <a:t>2025/7/24</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p:txBody>
          <a:bodyPr/>
          <a:lstStyle>
            <a:lvl1pPr>
              <a:defRPr/>
            </a:lvl1pPr>
          </a:lstStyle>
          <a:p>
            <a:pPr>
              <a:defRPr/>
            </a:pPr>
            <a:fld id="{DAB31EF6-EBA7-4A73-A41F-07988820266A}" type="slidenum">
              <a:rPr lang="ja-JP" altLang="en-US"/>
              <a:pPr>
                <a:defRPr/>
              </a:pPr>
              <a:t>‹#›</a:t>
            </a:fld>
            <a:endParaRPr lang="ja-JP" altLang="en-US" dirty="0"/>
          </a:p>
        </p:txBody>
      </p:sp>
    </p:spTree>
    <p:extLst>
      <p:ext uri="{BB962C8B-B14F-4D97-AF65-F5344CB8AC3E}">
        <p14:creationId xmlns:p14="http://schemas.microsoft.com/office/powerpoint/2010/main" val="3899525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4A4B82C-5282-41E9-A522-026048795002}" type="datetimeFigureOut">
              <a:rPr lang="ja-JP" altLang="en-US"/>
              <a:pPr>
                <a:defRPr/>
              </a:pPr>
              <a:t>2025/7/24</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p:txBody>
          <a:bodyPr/>
          <a:lstStyle>
            <a:lvl1pPr>
              <a:defRPr/>
            </a:lvl1pPr>
          </a:lstStyle>
          <a:p>
            <a:pPr>
              <a:defRPr/>
            </a:pPr>
            <a:fld id="{E4EEB8FC-60B4-419F-A0C1-DD42CBE2CD47}" type="slidenum">
              <a:rPr lang="ja-JP" altLang="en-US"/>
              <a:pPr>
                <a:defRPr/>
              </a:pPr>
              <a:t>‹#›</a:t>
            </a:fld>
            <a:endParaRPr lang="ja-JP" altLang="en-US" dirty="0"/>
          </a:p>
        </p:txBody>
      </p:sp>
    </p:spTree>
    <p:extLst>
      <p:ext uri="{BB962C8B-B14F-4D97-AF65-F5344CB8AC3E}">
        <p14:creationId xmlns:p14="http://schemas.microsoft.com/office/powerpoint/2010/main" val="209708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45A9EE17-F908-4DA5-A731-58CC89B36958}" type="datetimeFigureOut">
              <a:rPr lang="ja-JP" altLang="en-US"/>
              <a:pPr>
                <a:defRPr/>
              </a:pPr>
              <a:t>2025/7/24</a:t>
            </a:fld>
            <a:endParaRPr lang="ja-JP" altLang="en-US" dirty="0"/>
          </a:p>
        </p:txBody>
      </p:sp>
      <p:sp>
        <p:nvSpPr>
          <p:cNvPr id="5" name="フッター プレースホルダー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dirty="0"/>
          </a:p>
        </p:txBody>
      </p:sp>
      <p:sp>
        <p:nvSpPr>
          <p:cNvPr id="6" name="スライド番号プレースホルダー 5"/>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E5AF4BC-9340-4880-B7F1-C49887DFE5E6}"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a:off x="48557" y="7003655"/>
            <a:ext cx="3104973" cy="1960833"/>
          </a:xfrm>
          <a:prstGeom prst="rect">
            <a:avLst/>
          </a:prstGeom>
        </p:spPr>
      </p:pic>
      <p:sp>
        <p:nvSpPr>
          <p:cNvPr id="3075" name="テキスト ボックス 1"/>
          <p:cNvSpPr txBox="1">
            <a:spLocks noChangeArrowheads="1"/>
          </p:cNvSpPr>
          <p:nvPr/>
        </p:nvSpPr>
        <p:spPr bwMode="auto">
          <a:xfrm>
            <a:off x="5999163" y="153988"/>
            <a:ext cx="885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solidFill>
                  <a:schemeClr val="bg1"/>
                </a:solidFill>
              </a:rPr>
              <a:t>Ｐ５</a:t>
            </a:r>
          </a:p>
        </p:txBody>
      </p:sp>
      <p:sp>
        <p:nvSpPr>
          <p:cNvPr id="47" name="AutoShape 20"/>
          <p:cNvSpPr>
            <a:spLocks noChangeArrowheads="1"/>
          </p:cNvSpPr>
          <p:nvPr/>
        </p:nvSpPr>
        <p:spPr bwMode="auto">
          <a:xfrm>
            <a:off x="90702" y="88564"/>
            <a:ext cx="6588743" cy="1476032"/>
          </a:xfrm>
          <a:prstGeom prst="roundRect">
            <a:avLst>
              <a:gd name="adj" fmla="val 16667"/>
            </a:avLst>
          </a:prstGeom>
          <a:noFill/>
          <a:ln w="38100" cmpd="dbl">
            <a:solidFill>
              <a:srgbClr val="000000"/>
            </a:solidFill>
            <a:prstDash val="solid"/>
            <a:round/>
            <a:headEnd/>
            <a:tailEnd/>
          </a:ln>
          <a:effectLst>
            <a:outerShdw blurRad="63500" sx="102000" sy="102000" algn="ctr" rotWithShape="0">
              <a:srgbClr val="0000FF">
                <a:alpha val="40000"/>
              </a:srgbClr>
            </a:outerShdw>
          </a:effectLst>
        </p:spPr>
        <p:txBody>
          <a:bodyPr lIns="0" tIns="0" rIns="0" bIns="0"/>
          <a:lstStyle/>
          <a:p>
            <a:pPr eaLnBrk="1" hangingPunct="1">
              <a:defRPr/>
            </a:pPr>
            <a:r>
              <a:rPr lang="ja-JP" altLang="en-US" sz="2000" b="1" dirty="0">
                <a:ln>
                  <a:solidFill>
                    <a:srgbClr val="0000FF"/>
                  </a:solidFill>
                </a:ln>
                <a:solidFill>
                  <a:srgbClr val="0000FF"/>
                </a:solidFill>
                <a:effectLst>
                  <a:innerShdw blurRad="63500" dist="50800" dir="18900000">
                    <a:prstClr val="black">
                      <a:alpha val="50000"/>
                    </a:prstClr>
                  </a:innerShdw>
                  <a:reflection endPos="0" dist="50800" dir="5400000" sy="-100000" algn="bl" rotWithShape="0"/>
                </a:effectLst>
                <a:latin typeface="Meiryo UI" pitchFamily="50" charset="-128"/>
                <a:ea typeface="Meiryo UI" pitchFamily="50" charset="-128"/>
                <a:cs typeface="Meiryo UI" pitchFamily="50" charset="-128"/>
              </a:rPr>
              <a:t>　　　　　</a:t>
            </a:r>
            <a:r>
              <a:rPr lang="en-US" altLang="ja-JP" sz="1600" b="1" dirty="0">
                <a:ln>
                  <a:solidFill>
                    <a:schemeClr val="tx1"/>
                  </a:solidFill>
                </a:ln>
                <a:effectLst>
                  <a:innerShdw blurRad="63500" dist="50800" dir="18900000">
                    <a:prstClr val="black">
                      <a:alpha val="50000"/>
                    </a:prstClr>
                  </a:innerShdw>
                  <a:reflection endPos="0" dist="50800" dir="5400000" sy="-100000" algn="bl" rotWithShape="0"/>
                </a:effectLst>
                <a:latin typeface="Meiryo UI" pitchFamily="50" charset="-128"/>
                <a:ea typeface="Meiryo UI" pitchFamily="50" charset="-128"/>
                <a:cs typeface="Meiryo UI" pitchFamily="50" charset="-128"/>
              </a:rPr>
              <a:t>2025</a:t>
            </a:r>
            <a:r>
              <a:rPr lang="ja-JP" altLang="en-US" sz="1600" b="1" dirty="0">
                <a:ln>
                  <a:solidFill>
                    <a:schemeClr val="tx1"/>
                  </a:solidFill>
                </a:ln>
                <a:effectLst>
                  <a:innerShdw blurRad="63500" dist="50800" dir="18900000">
                    <a:prstClr val="black">
                      <a:alpha val="50000"/>
                    </a:prstClr>
                  </a:innerShdw>
                  <a:reflection endPos="0" dist="50800" dir="5400000" sy="-100000" algn="bl" rotWithShape="0"/>
                </a:effectLst>
                <a:latin typeface="Meiryo UI" pitchFamily="50" charset="-128"/>
                <a:ea typeface="Meiryo UI" pitchFamily="50" charset="-128"/>
                <a:cs typeface="Meiryo UI" pitchFamily="50" charset="-128"/>
              </a:rPr>
              <a:t>年度</a:t>
            </a:r>
            <a:r>
              <a:rPr lang="ja-JP" altLang="en-US" sz="2000" b="1" dirty="0">
                <a:ln>
                  <a:solidFill>
                    <a:schemeClr val="tx1"/>
                  </a:solidFill>
                </a:ln>
                <a:effectLst>
                  <a:innerShdw blurRad="63500" dist="50800" dir="18900000">
                    <a:prstClr val="black">
                      <a:alpha val="50000"/>
                    </a:prstClr>
                  </a:innerShdw>
                  <a:reflection endPos="0" dist="50800" dir="5400000" sy="-100000" algn="bl" rotWithShape="0"/>
                </a:effectLst>
                <a:latin typeface="Meiryo UI" pitchFamily="50" charset="-128"/>
                <a:ea typeface="Meiryo UI" pitchFamily="50" charset="-128"/>
                <a:cs typeface="Meiryo UI" pitchFamily="50" charset="-128"/>
              </a:rPr>
              <a:t>　</a:t>
            </a:r>
            <a:r>
              <a:rPr lang="ja-JP" altLang="en-US" sz="2000" b="1" dirty="0">
                <a:ln>
                  <a:solidFill>
                    <a:srgbClr val="0000FF"/>
                  </a:solidFill>
                </a:ln>
                <a:solidFill>
                  <a:srgbClr val="0000FF"/>
                </a:solidFill>
                <a:effectLst>
                  <a:innerShdw blurRad="63500" dist="50800" dir="18900000">
                    <a:prstClr val="black">
                      <a:alpha val="50000"/>
                    </a:prstClr>
                  </a:innerShdw>
                  <a:reflection endPos="0" dist="50800" dir="5400000" sy="-100000" algn="bl" rotWithShape="0"/>
                </a:effectLst>
                <a:latin typeface="Meiryo UI" pitchFamily="50" charset="-128"/>
                <a:ea typeface="Meiryo UI" pitchFamily="50" charset="-128"/>
                <a:cs typeface="Meiryo UI" pitchFamily="50" charset="-128"/>
              </a:rPr>
              <a:t>　　　　　　　　　　　</a:t>
            </a:r>
            <a:endParaRPr lang="en-US" altLang="ja-JP" sz="2000" b="1" dirty="0">
              <a:ln>
                <a:solidFill>
                  <a:srgbClr val="0000FF"/>
                </a:solidFill>
              </a:ln>
              <a:solidFill>
                <a:srgbClr val="0000FF"/>
              </a:solidFill>
              <a:effectLst>
                <a:innerShdw blurRad="63500" dist="50800" dir="18900000">
                  <a:prstClr val="black">
                    <a:alpha val="50000"/>
                  </a:prstClr>
                </a:innerShdw>
                <a:reflection endPos="0" dist="50800" dir="5400000" sy="-100000" algn="bl" rotWithShape="0"/>
              </a:effectLst>
              <a:latin typeface="Meiryo UI" pitchFamily="50" charset="-128"/>
              <a:ea typeface="Meiryo UI" pitchFamily="50" charset="-128"/>
              <a:cs typeface="Meiryo UI" pitchFamily="50" charset="-128"/>
            </a:endParaRPr>
          </a:p>
          <a:p>
            <a:pPr algn="ctr" eaLnBrk="1" hangingPunct="1">
              <a:defRPr/>
            </a:pPr>
            <a:r>
              <a:rPr lang="ja-JP" altLang="en-US" sz="2000" b="1" dirty="0">
                <a:ln>
                  <a:solidFill>
                    <a:srgbClr val="0000FF"/>
                  </a:solidFill>
                </a:ln>
                <a:solidFill>
                  <a:srgbClr val="0033CC"/>
                </a:solidFill>
                <a:effectLst>
                  <a:innerShdw blurRad="63500" dist="50800" dir="18900000">
                    <a:prstClr val="black">
                      <a:alpha val="50000"/>
                    </a:prstClr>
                  </a:innerShdw>
                  <a:reflection endPos="0" dist="50800" dir="5400000" sy="-100000" algn="bl" rotWithShape="0"/>
                </a:effectLst>
                <a:latin typeface="Meiryo UI" pitchFamily="50" charset="-128"/>
                <a:ea typeface="Meiryo UI" pitchFamily="50" charset="-128"/>
                <a:cs typeface="Meiryo UI" pitchFamily="50" charset="-128"/>
              </a:rPr>
              <a:t>　　　　　</a:t>
            </a:r>
            <a:r>
              <a:rPr lang="ja-JP" altLang="en-US" b="1" u="sng" dirty="0">
                <a:ln>
                  <a:solidFill>
                    <a:srgbClr val="0000FF"/>
                  </a:solidFill>
                </a:ln>
                <a:solidFill>
                  <a:srgbClr val="0033CC"/>
                </a:solidFill>
                <a:effectLst>
                  <a:outerShdw blurRad="38100" dist="38100" dir="2700000" algn="tl">
                    <a:srgbClr val="000000">
                      <a:alpha val="43137"/>
                    </a:srgbClr>
                  </a:outerShdw>
                  <a:reflection endPos="0" dist="50800" dir="5400000" sy="-100000" algn="bl" rotWithShape="0"/>
                </a:effectLst>
                <a:latin typeface="Meiryo UI" pitchFamily="50" charset="-128"/>
                <a:ea typeface="Meiryo UI" pitchFamily="50" charset="-128"/>
                <a:cs typeface="Meiryo UI" pitchFamily="50" charset="-128"/>
              </a:rPr>
              <a:t>第</a:t>
            </a:r>
            <a:r>
              <a:rPr lang="en-US" altLang="ja-JP" b="1" u="sng" dirty="0">
                <a:ln>
                  <a:solidFill>
                    <a:srgbClr val="0000FF"/>
                  </a:solidFill>
                </a:ln>
                <a:solidFill>
                  <a:srgbClr val="0033CC"/>
                </a:solidFill>
                <a:effectLst>
                  <a:outerShdw blurRad="38100" dist="38100" dir="2700000" algn="tl">
                    <a:srgbClr val="000000">
                      <a:alpha val="43137"/>
                    </a:srgbClr>
                  </a:outerShdw>
                  <a:reflection endPos="0" dist="50800" dir="5400000" sy="-100000" algn="bl" rotWithShape="0"/>
                </a:effectLst>
                <a:latin typeface="Meiryo UI" pitchFamily="50" charset="-128"/>
                <a:ea typeface="Meiryo UI" pitchFamily="50" charset="-128"/>
                <a:cs typeface="Meiryo UI" pitchFamily="50" charset="-128"/>
              </a:rPr>
              <a:t>340</a:t>
            </a:r>
            <a:r>
              <a:rPr lang="ja-JP" altLang="en-US" b="1" u="sng" dirty="0">
                <a:ln>
                  <a:solidFill>
                    <a:srgbClr val="0000FF"/>
                  </a:solidFill>
                </a:ln>
                <a:solidFill>
                  <a:srgbClr val="0033CC"/>
                </a:solidFill>
                <a:effectLst>
                  <a:outerShdw blurRad="38100" dist="38100" dir="2700000" algn="tl">
                    <a:srgbClr val="000000">
                      <a:alpha val="43137"/>
                    </a:srgbClr>
                  </a:outerShdw>
                  <a:reflection endPos="0" dist="50800" dir="5400000" sy="-100000" algn="bl" rotWithShape="0"/>
                </a:effectLst>
                <a:latin typeface="Meiryo UI" pitchFamily="50" charset="-128"/>
                <a:ea typeface="Meiryo UI" pitchFamily="50" charset="-128"/>
                <a:cs typeface="Meiryo UI" pitchFamily="50" charset="-128"/>
              </a:rPr>
              <a:t>回 </a:t>
            </a:r>
            <a:r>
              <a:rPr lang="en-US" altLang="ja-JP" b="1" u="sng" dirty="0">
                <a:ln>
                  <a:solidFill>
                    <a:srgbClr val="0000FF"/>
                  </a:solidFill>
                </a:ln>
                <a:solidFill>
                  <a:srgbClr val="0033CC"/>
                </a:solidFill>
                <a:effectLst>
                  <a:outerShdw blurRad="38100" dist="38100" dir="2700000" algn="tl">
                    <a:srgbClr val="000000">
                      <a:alpha val="43137"/>
                    </a:srgbClr>
                  </a:outerShdw>
                  <a:reflection endPos="0" dist="50800" dir="5400000" sy="-100000" algn="bl" rotWithShape="0"/>
                </a:effectLst>
                <a:latin typeface="Meiryo UI" pitchFamily="50" charset="-128"/>
                <a:ea typeface="Meiryo UI" pitchFamily="50" charset="-128"/>
                <a:cs typeface="Meiryo UI" pitchFamily="50" charset="-128"/>
              </a:rPr>
              <a:t>『</a:t>
            </a:r>
            <a:r>
              <a:rPr lang="ja-JP" altLang="en-US" b="1" u="sng" dirty="0">
                <a:ln>
                  <a:solidFill>
                    <a:srgbClr val="0000FF"/>
                  </a:solidFill>
                </a:ln>
                <a:solidFill>
                  <a:srgbClr val="0033CC"/>
                </a:solidFill>
                <a:effectLst>
                  <a:outerShdw blurRad="38100" dist="38100" dir="2700000" algn="tl">
                    <a:srgbClr val="000000">
                      <a:alpha val="43137"/>
                    </a:srgbClr>
                  </a:outerShdw>
                  <a:reflection endPos="0" dist="50800" dir="5400000" sy="-100000" algn="bl" rotWithShape="0"/>
                </a:effectLst>
                <a:latin typeface="Meiryo UI" pitchFamily="50" charset="-128"/>
                <a:ea typeface="Meiryo UI" pitchFamily="50" charset="-128"/>
                <a:cs typeface="Meiryo UI" pitchFamily="50" charset="-128"/>
              </a:rPr>
              <a:t>問題解決の進め方</a:t>
            </a:r>
            <a:r>
              <a:rPr lang="en-US" altLang="ja-JP" b="1" u="sng" dirty="0">
                <a:ln>
                  <a:solidFill>
                    <a:srgbClr val="0000FF"/>
                  </a:solidFill>
                </a:ln>
                <a:solidFill>
                  <a:srgbClr val="0033CC"/>
                </a:solidFill>
                <a:effectLst>
                  <a:outerShdw blurRad="38100" dist="38100" dir="2700000" algn="tl">
                    <a:srgbClr val="000000">
                      <a:alpha val="43137"/>
                    </a:srgbClr>
                  </a:outerShdw>
                  <a:reflection endPos="0" dist="50800" dir="5400000" sy="-100000" algn="bl" rotWithShape="0"/>
                </a:effectLst>
                <a:latin typeface="Meiryo UI" pitchFamily="50" charset="-128"/>
                <a:ea typeface="Meiryo UI" pitchFamily="50" charset="-128"/>
                <a:cs typeface="Meiryo UI" pitchFamily="50" charset="-128"/>
              </a:rPr>
              <a:t>(</a:t>
            </a:r>
            <a:r>
              <a:rPr lang="ja-JP" altLang="en-US" b="1" u="sng" dirty="0">
                <a:ln>
                  <a:solidFill>
                    <a:srgbClr val="0000FF"/>
                  </a:solidFill>
                </a:ln>
                <a:solidFill>
                  <a:srgbClr val="0033CC"/>
                </a:solidFill>
                <a:effectLst>
                  <a:outerShdw blurRad="38100" dist="38100" dir="2700000" algn="tl">
                    <a:srgbClr val="000000">
                      <a:alpha val="43137"/>
                    </a:srgbClr>
                  </a:outerShdw>
                  <a:reflection endPos="0" dist="50800" dir="5400000" sy="-100000" algn="bl" rotWithShape="0"/>
                </a:effectLst>
                <a:latin typeface="Meiryo UI" pitchFamily="50" charset="-128"/>
                <a:ea typeface="Meiryo UI" pitchFamily="50" charset="-128"/>
                <a:cs typeface="Meiryo UI" pitchFamily="50" charset="-128"/>
              </a:rPr>
              <a:t>初級</a:t>
            </a:r>
            <a:r>
              <a:rPr lang="en-US" altLang="ja-JP" b="1" u="sng" dirty="0">
                <a:ln>
                  <a:solidFill>
                    <a:srgbClr val="0000FF"/>
                  </a:solidFill>
                </a:ln>
                <a:solidFill>
                  <a:srgbClr val="0033CC"/>
                </a:solidFill>
                <a:effectLst>
                  <a:outerShdw blurRad="38100" dist="38100" dir="2700000" algn="tl">
                    <a:srgbClr val="000000">
                      <a:alpha val="43137"/>
                    </a:srgbClr>
                  </a:outerShdw>
                  <a:reflection endPos="0" dist="50800" dir="5400000" sy="-100000" algn="bl" rotWithShape="0"/>
                </a:effectLst>
                <a:latin typeface="Meiryo UI" pitchFamily="50" charset="-128"/>
                <a:ea typeface="Meiryo UI" pitchFamily="50" charset="-128"/>
                <a:cs typeface="Meiryo UI" pitchFamily="50" charset="-128"/>
              </a:rPr>
              <a:t>)』</a:t>
            </a:r>
            <a:r>
              <a:rPr lang="ja-JP" altLang="en-US" b="1" u="sng" dirty="0">
                <a:ln>
                  <a:solidFill>
                    <a:srgbClr val="0000FF"/>
                  </a:solidFill>
                </a:ln>
                <a:solidFill>
                  <a:srgbClr val="0033CC"/>
                </a:solidFill>
                <a:effectLst>
                  <a:outerShdw blurRad="38100" dist="38100" dir="2700000" algn="tl">
                    <a:srgbClr val="000000">
                      <a:alpha val="43137"/>
                    </a:srgbClr>
                  </a:outerShdw>
                  <a:reflection endPos="0" dist="50800" dir="5400000" sy="-100000" algn="bl" rotWithShape="0"/>
                </a:effectLst>
                <a:latin typeface="Meiryo UI" pitchFamily="50" charset="-128"/>
                <a:ea typeface="Meiryo UI" pitchFamily="50" charset="-128"/>
                <a:cs typeface="Meiryo UI" pitchFamily="50" charset="-128"/>
              </a:rPr>
              <a:t>研修会のご案内</a:t>
            </a:r>
            <a:endParaRPr lang="en-US" altLang="ja-JP" sz="900" b="1" u="sng" dirty="0">
              <a:effectLst>
                <a:outerShdw blurRad="38100" dist="38100" dir="2700000" algn="tl">
                  <a:srgbClr val="000000">
                    <a:alpha val="43137"/>
                  </a:srgbClr>
                </a:outerShdw>
                <a:reflection endPos="0" dist="50800" dir="5400000" sy="-100000" algn="bl" rotWithShape="0"/>
              </a:effectLst>
              <a:latin typeface="Meiryo UI" pitchFamily="50" charset="-128"/>
              <a:ea typeface="Meiryo UI" pitchFamily="50" charset="-128"/>
              <a:cs typeface="Meiryo UI" pitchFamily="50" charset="-128"/>
            </a:endParaRPr>
          </a:p>
          <a:p>
            <a:pPr eaLnBrk="1" hangingPunct="1">
              <a:defRPr/>
            </a:pPr>
            <a:r>
              <a:rPr lang="ja-JP" altLang="en-US" sz="1200" b="1" dirty="0">
                <a:latin typeface="Meiryo UI" pitchFamily="50" charset="-128"/>
                <a:ea typeface="Meiryo UI" pitchFamily="50" charset="-128"/>
                <a:cs typeface="Meiryo UI" pitchFamily="50" charset="-128"/>
              </a:rPr>
              <a:t>　　　　　　　　　　　　　　　　　　　　　　　　　　主催：ＱＣサークル東北支部　青森・岩手地区　</a:t>
            </a:r>
            <a:endParaRPr lang="en-US" altLang="ja-JP" sz="1200" b="1" dirty="0">
              <a:latin typeface="Meiryo UI" pitchFamily="50" charset="-128"/>
              <a:ea typeface="Meiryo UI" pitchFamily="50" charset="-128"/>
              <a:cs typeface="Meiryo UI" pitchFamily="50" charset="-128"/>
            </a:endParaRPr>
          </a:p>
          <a:p>
            <a:pPr eaLnBrk="1" hangingPunct="1">
              <a:defRPr/>
            </a:pPr>
            <a:r>
              <a:rPr lang="ja-JP" altLang="en-US" sz="1200" b="1" dirty="0">
                <a:latin typeface="Meiryo UI" pitchFamily="50" charset="-128"/>
                <a:ea typeface="Meiryo UI" pitchFamily="50" charset="-128"/>
                <a:cs typeface="Meiryo UI" pitchFamily="50" charset="-128"/>
              </a:rPr>
              <a:t>　　　　　　　　　　　　　　　　　　　　　　　　　　後援：ＱＣサークル本部・（一財）日本科学技術連盟</a:t>
            </a:r>
            <a:endParaRPr lang="en-US" altLang="ja-JP" sz="1200" b="1" dirty="0">
              <a:latin typeface="Meiryo UI" pitchFamily="50" charset="-128"/>
              <a:ea typeface="Meiryo UI" pitchFamily="50" charset="-128"/>
              <a:cs typeface="Meiryo UI" pitchFamily="50" charset="-128"/>
            </a:endParaRPr>
          </a:p>
          <a:p>
            <a:pPr eaLnBrk="1" hangingPunct="1">
              <a:defRPr/>
            </a:pPr>
            <a:r>
              <a:rPr lang="ja-JP" altLang="en-US" sz="1200" b="1" dirty="0">
                <a:latin typeface="Meiryo UI" pitchFamily="50" charset="-128"/>
                <a:ea typeface="Meiryo UI" pitchFamily="50" charset="-128"/>
                <a:cs typeface="Meiryo UI" pitchFamily="50" charset="-128"/>
              </a:rPr>
              <a:t>　　　　　　　　　　　　　　</a:t>
            </a:r>
            <a:endParaRPr lang="en-US" altLang="ja-JP" sz="1200" b="1" dirty="0">
              <a:latin typeface="Meiryo UI" pitchFamily="50" charset="-128"/>
              <a:ea typeface="Meiryo UI" pitchFamily="50" charset="-128"/>
              <a:cs typeface="Meiryo UI" pitchFamily="50" charset="-128"/>
            </a:endParaRPr>
          </a:p>
          <a:p>
            <a:pPr eaLnBrk="1" hangingPunct="1">
              <a:defRPr/>
            </a:pPr>
            <a:r>
              <a:rPr lang="ja-JP" altLang="en-US" sz="1200" b="1" dirty="0">
                <a:latin typeface="Meiryo UI" pitchFamily="50" charset="-128"/>
                <a:ea typeface="Meiryo UI" pitchFamily="50" charset="-128"/>
                <a:cs typeface="Meiryo UI" pitchFamily="50" charset="-128"/>
              </a:rPr>
              <a:t>　　　　　　　　　　　　　</a:t>
            </a:r>
            <a:endParaRPr lang="ja-JP" altLang="ja-JP" sz="1200" b="1" dirty="0">
              <a:latin typeface="Meiryo UI" pitchFamily="50" charset="-128"/>
              <a:ea typeface="Meiryo UI" pitchFamily="50" charset="-128"/>
              <a:cs typeface="Meiryo UI" pitchFamily="50" charset="-128"/>
            </a:endParaRPr>
          </a:p>
        </p:txBody>
      </p:sp>
      <p:grpSp>
        <p:nvGrpSpPr>
          <p:cNvPr id="3078" name="グループ化 5"/>
          <p:cNvGrpSpPr>
            <a:grpSpLocks/>
          </p:cNvGrpSpPr>
          <p:nvPr/>
        </p:nvGrpSpPr>
        <p:grpSpPr bwMode="auto">
          <a:xfrm>
            <a:off x="259897" y="1138238"/>
            <a:ext cx="1039812" cy="344487"/>
            <a:chOff x="368792" y="1349827"/>
            <a:chExt cx="1041204" cy="344463"/>
          </a:xfrm>
        </p:grpSpPr>
        <p:sp>
          <p:nvSpPr>
            <p:cNvPr id="53" name="角丸四角形 52"/>
            <p:cNvSpPr/>
            <p:nvPr/>
          </p:nvSpPr>
          <p:spPr>
            <a:xfrm>
              <a:off x="424428" y="1406973"/>
              <a:ext cx="985568" cy="287317"/>
            </a:xfrm>
            <a:prstGeom prst="roundRect">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00" dirty="0">
                <a:solidFill>
                  <a:schemeClr val="tx1"/>
                </a:solidFill>
                <a:latin typeface="Meiryo UI" pitchFamily="50" charset="-128"/>
                <a:ea typeface="Meiryo UI" pitchFamily="50" charset="-128"/>
                <a:cs typeface="Meiryo UI" pitchFamily="50" charset="-128"/>
              </a:endParaRPr>
            </a:p>
          </p:txBody>
        </p:sp>
        <p:sp>
          <p:nvSpPr>
            <p:cNvPr id="5" name="角丸四角形 4"/>
            <p:cNvSpPr/>
            <p:nvPr/>
          </p:nvSpPr>
          <p:spPr>
            <a:xfrm>
              <a:off x="368792" y="1349827"/>
              <a:ext cx="985568" cy="287317"/>
            </a:xfrm>
            <a:prstGeom prst="roundRect">
              <a:avLst/>
            </a:prstGeom>
            <a:solidFill>
              <a:srgbClr val="00B0F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tx1"/>
                  </a:solidFill>
                  <a:latin typeface="Meiryo UI" pitchFamily="50" charset="-128"/>
                  <a:ea typeface="Meiryo UI" pitchFamily="50" charset="-128"/>
                  <a:cs typeface="Meiryo UI" pitchFamily="50" charset="-128"/>
                </a:rPr>
                <a:t>スローガン</a:t>
              </a:r>
            </a:p>
          </p:txBody>
        </p:sp>
      </p:grpSp>
      <p:sp>
        <p:nvSpPr>
          <p:cNvPr id="8" name="角丸四角形 7"/>
          <p:cNvSpPr/>
          <p:nvPr/>
        </p:nvSpPr>
        <p:spPr>
          <a:xfrm>
            <a:off x="127000" y="1673413"/>
            <a:ext cx="6626225" cy="55196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1" hangingPunct="1">
              <a:defRPr/>
            </a:pPr>
            <a:r>
              <a:rPr lang="ja-JP" altLang="en-US" sz="1050" b="1" dirty="0">
                <a:solidFill>
                  <a:schemeClr val="tx1"/>
                </a:solidFill>
                <a:latin typeface="Meiryo UI" pitchFamily="50" charset="-128"/>
                <a:ea typeface="Meiryo UI" pitchFamily="50" charset="-128"/>
                <a:cs typeface="Meiryo UI" pitchFamily="50" charset="-128"/>
              </a:rPr>
              <a:t>　　　　　　　　　　　 ●日　時：</a:t>
            </a:r>
            <a:r>
              <a:rPr lang="en-US" altLang="ja-JP" sz="1050" b="1" dirty="0">
                <a:solidFill>
                  <a:schemeClr val="tx1"/>
                </a:solidFill>
                <a:latin typeface="Meiryo UI" pitchFamily="50" charset="-128"/>
                <a:ea typeface="Meiryo UI" pitchFamily="50" charset="-128"/>
                <a:cs typeface="Meiryo UI" pitchFamily="50" charset="-128"/>
              </a:rPr>
              <a:t>2025</a:t>
            </a:r>
            <a:r>
              <a:rPr lang="ja-JP" altLang="en-US" sz="1050" b="1" dirty="0">
                <a:solidFill>
                  <a:schemeClr val="tx1"/>
                </a:solidFill>
                <a:latin typeface="Meiryo UI" pitchFamily="50" charset="-128"/>
                <a:ea typeface="Meiryo UI" pitchFamily="50" charset="-128"/>
                <a:cs typeface="Meiryo UI" pitchFamily="50" charset="-128"/>
              </a:rPr>
              <a:t>年</a:t>
            </a:r>
            <a:r>
              <a:rPr lang="en-US" altLang="ja-JP" sz="1050" b="1" dirty="0">
                <a:solidFill>
                  <a:schemeClr val="tx1"/>
                </a:solidFill>
                <a:latin typeface="Meiryo UI" pitchFamily="50" charset="-128"/>
                <a:ea typeface="Meiryo UI" pitchFamily="50" charset="-128"/>
                <a:cs typeface="Meiryo UI" pitchFamily="50" charset="-128"/>
              </a:rPr>
              <a:t>9</a:t>
            </a:r>
            <a:r>
              <a:rPr lang="ja-JP" altLang="en-US" sz="1050" b="1" dirty="0">
                <a:solidFill>
                  <a:schemeClr val="tx1"/>
                </a:solidFill>
                <a:latin typeface="Meiryo UI" pitchFamily="50" charset="-128"/>
                <a:ea typeface="Meiryo UI" pitchFamily="50" charset="-128"/>
                <a:cs typeface="Meiryo UI" pitchFamily="50" charset="-128"/>
              </a:rPr>
              <a:t>月</a:t>
            </a:r>
            <a:r>
              <a:rPr lang="en-US" altLang="ja-JP" sz="1050" b="1" dirty="0">
                <a:solidFill>
                  <a:schemeClr val="tx1"/>
                </a:solidFill>
                <a:latin typeface="Meiryo UI" pitchFamily="50" charset="-128"/>
                <a:ea typeface="Meiryo UI" pitchFamily="50" charset="-128"/>
                <a:cs typeface="Meiryo UI" pitchFamily="50" charset="-128"/>
              </a:rPr>
              <a:t>12</a:t>
            </a:r>
            <a:r>
              <a:rPr lang="ja-JP" altLang="en-US" sz="1050" b="1" dirty="0">
                <a:solidFill>
                  <a:schemeClr val="tx1"/>
                </a:solidFill>
                <a:latin typeface="Meiryo UI" pitchFamily="50" charset="-128"/>
                <a:ea typeface="Meiryo UI" pitchFamily="50" charset="-128"/>
                <a:cs typeface="Meiryo UI" pitchFamily="50" charset="-128"/>
              </a:rPr>
              <a:t>日（金）</a:t>
            </a:r>
            <a:r>
              <a:rPr lang="en-US" altLang="ja-JP" sz="1050" b="1" dirty="0">
                <a:solidFill>
                  <a:schemeClr val="tx1"/>
                </a:solidFill>
                <a:latin typeface="Meiryo UI" pitchFamily="50" charset="-128"/>
                <a:ea typeface="Meiryo UI" pitchFamily="50" charset="-128"/>
                <a:cs typeface="Meiryo UI" pitchFamily="50" charset="-128"/>
              </a:rPr>
              <a:t>9</a:t>
            </a:r>
            <a:r>
              <a:rPr lang="ja-JP" altLang="en-US" sz="1050" b="1" dirty="0">
                <a:solidFill>
                  <a:schemeClr val="tx1"/>
                </a:solidFill>
                <a:latin typeface="Meiryo UI" pitchFamily="50" charset="-128"/>
                <a:ea typeface="Meiryo UI" pitchFamily="50" charset="-128"/>
                <a:cs typeface="Meiryo UI" pitchFamily="50" charset="-128"/>
              </a:rPr>
              <a:t>：</a:t>
            </a:r>
            <a:r>
              <a:rPr lang="en-US" altLang="ja-JP" sz="1050" b="1" dirty="0">
                <a:solidFill>
                  <a:schemeClr val="tx1"/>
                </a:solidFill>
                <a:latin typeface="Meiryo UI" pitchFamily="50" charset="-128"/>
                <a:ea typeface="Meiryo UI" pitchFamily="50" charset="-128"/>
                <a:cs typeface="Meiryo UI" pitchFamily="50" charset="-128"/>
              </a:rPr>
              <a:t>30</a:t>
            </a:r>
            <a:r>
              <a:rPr lang="ja-JP" altLang="en-US" sz="1050" b="1" dirty="0">
                <a:solidFill>
                  <a:schemeClr val="tx1"/>
                </a:solidFill>
                <a:latin typeface="Meiryo UI" pitchFamily="50" charset="-128"/>
                <a:ea typeface="Meiryo UI" pitchFamily="50" charset="-128"/>
                <a:cs typeface="Meiryo UI" pitchFamily="50" charset="-128"/>
              </a:rPr>
              <a:t>～</a:t>
            </a:r>
            <a:r>
              <a:rPr lang="en-US" altLang="ja-JP" sz="1050" b="1" dirty="0">
                <a:solidFill>
                  <a:schemeClr val="tx1"/>
                </a:solidFill>
                <a:latin typeface="Meiryo UI" pitchFamily="50" charset="-128"/>
                <a:ea typeface="Meiryo UI" pitchFamily="50" charset="-128"/>
                <a:cs typeface="Meiryo UI" pitchFamily="50" charset="-128"/>
              </a:rPr>
              <a:t>16</a:t>
            </a:r>
            <a:r>
              <a:rPr lang="ja-JP" altLang="en-US" sz="1050" b="1" dirty="0">
                <a:solidFill>
                  <a:schemeClr val="tx1"/>
                </a:solidFill>
                <a:latin typeface="Meiryo UI" pitchFamily="50" charset="-128"/>
                <a:ea typeface="Meiryo UI" pitchFamily="50" charset="-128"/>
                <a:cs typeface="Meiryo UI" pitchFamily="50" charset="-128"/>
              </a:rPr>
              <a:t>：</a:t>
            </a:r>
            <a:r>
              <a:rPr lang="en-US" altLang="ja-JP" sz="1050" b="1" dirty="0">
                <a:solidFill>
                  <a:schemeClr val="tx1"/>
                </a:solidFill>
                <a:latin typeface="Meiryo UI" pitchFamily="50" charset="-128"/>
                <a:ea typeface="Meiryo UI" pitchFamily="50" charset="-128"/>
                <a:cs typeface="Meiryo UI" pitchFamily="50" charset="-128"/>
              </a:rPr>
              <a:t>30</a:t>
            </a:r>
            <a:r>
              <a:rPr lang="ja-JP" altLang="en-US" sz="1050" b="1" dirty="0">
                <a:solidFill>
                  <a:schemeClr val="tx1"/>
                </a:solidFill>
                <a:latin typeface="Meiryo UI" pitchFamily="50" charset="-128"/>
                <a:ea typeface="Meiryo UI" pitchFamily="50" charset="-128"/>
                <a:cs typeface="Meiryo UI" pitchFamily="50" charset="-128"/>
              </a:rPr>
              <a:t>（予定）</a:t>
            </a:r>
            <a:endParaRPr lang="en-US" altLang="ja-JP" sz="1050" b="1" dirty="0">
              <a:solidFill>
                <a:schemeClr val="tx1"/>
              </a:solidFill>
              <a:latin typeface="Meiryo UI" pitchFamily="50" charset="-128"/>
              <a:ea typeface="Meiryo UI" pitchFamily="50" charset="-128"/>
              <a:cs typeface="Meiryo UI" pitchFamily="50" charset="-128"/>
            </a:endParaRPr>
          </a:p>
          <a:p>
            <a:pPr eaLnBrk="1" hangingPunct="1">
              <a:defRPr/>
            </a:pPr>
            <a:r>
              <a:rPr lang="ja-JP" altLang="en-US" sz="1050" b="1" dirty="0">
                <a:solidFill>
                  <a:schemeClr val="tx1"/>
                </a:solidFill>
                <a:latin typeface="Meiryo UI" pitchFamily="50" charset="-128"/>
                <a:ea typeface="Meiryo UI" pitchFamily="50" charset="-128"/>
                <a:cs typeface="Meiryo UI" pitchFamily="50" charset="-128"/>
              </a:rPr>
              <a:t>　　　　　　　　　　　 ●場　所：青森県観光物産館アスパム　</a:t>
            </a:r>
            <a:r>
              <a:rPr lang="en-US" altLang="ja-JP" sz="1050" b="1" dirty="0">
                <a:solidFill>
                  <a:schemeClr val="tx1"/>
                </a:solidFill>
                <a:latin typeface="Meiryo UI" pitchFamily="50" charset="-128"/>
                <a:ea typeface="Meiryo UI" pitchFamily="50" charset="-128"/>
                <a:cs typeface="Meiryo UI" pitchFamily="50" charset="-128"/>
              </a:rPr>
              <a:t>9</a:t>
            </a:r>
            <a:r>
              <a:rPr lang="ja-JP" altLang="en-US" sz="1050" b="1" dirty="0">
                <a:solidFill>
                  <a:schemeClr val="tx1"/>
                </a:solidFill>
                <a:latin typeface="Meiryo UI" pitchFamily="50" charset="-128"/>
                <a:ea typeface="Meiryo UI" pitchFamily="50" charset="-128"/>
                <a:cs typeface="Meiryo UI" pitchFamily="50" charset="-128"/>
              </a:rPr>
              <a:t>階</a:t>
            </a:r>
            <a:r>
              <a:rPr lang="en-US" altLang="ja-JP" sz="1050" b="1" dirty="0">
                <a:solidFill>
                  <a:schemeClr val="tx1"/>
                </a:solidFill>
                <a:latin typeface="Meiryo UI" pitchFamily="50" charset="-128"/>
                <a:ea typeface="Meiryo UI" pitchFamily="50" charset="-128"/>
                <a:cs typeface="Meiryo UI" pitchFamily="50" charset="-128"/>
              </a:rPr>
              <a:t>_</a:t>
            </a:r>
            <a:r>
              <a:rPr lang="ja-JP" altLang="en-US" sz="1050" b="1" dirty="0">
                <a:solidFill>
                  <a:schemeClr val="tx1"/>
                </a:solidFill>
                <a:latin typeface="Meiryo UI" pitchFamily="50" charset="-128"/>
                <a:ea typeface="Meiryo UI" pitchFamily="50" charset="-128"/>
                <a:cs typeface="Meiryo UI" pitchFamily="50" charset="-128"/>
              </a:rPr>
              <a:t>津軽</a:t>
            </a:r>
            <a:endParaRPr lang="en-US" altLang="ja-JP" sz="1050" b="1" dirty="0">
              <a:solidFill>
                <a:schemeClr val="tx1"/>
              </a:solidFill>
              <a:latin typeface="Meiryo UI" pitchFamily="50" charset="-128"/>
              <a:ea typeface="Meiryo UI" pitchFamily="50" charset="-128"/>
              <a:cs typeface="Meiryo UI" pitchFamily="50" charset="-128"/>
            </a:endParaRPr>
          </a:p>
          <a:p>
            <a:pPr eaLnBrk="1" hangingPunct="1">
              <a:defRPr/>
            </a:pPr>
            <a:r>
              <a:rPr lang="ja-JP" altLang="en-US" sz="1050" b="1" dirty="0">
                <a:solidFill>
                  <a:schemeClr val="tx1"/>
                </a:solidFill>
                <a:latin typeface="Meiryo UI" pitchFamily="50" charset="-128"/>
                <a:ea typeface="Meiryo UI" pitchFamily="50" charset="-128"/>
                <a:cs typeface="Meiryo UI" pitchFamily="50" charset="-128"/>
              </a:rPr>
              <a:t>　　　　　　　　　　　　　　　　　　 </a:t>
            </a:r>
            <a:r>
              <a:rPr lang="zh-CN" altLang="en-US" sz="1050" b="1" dirty="0">
                <a:solidFill>
                  <a:schemeClr val="tx1"/>
                </a:solidFill>
                <a:latin typeface="Meiryo UI" pitchFamily="50" charset="-128"/>
                <a:ea typeface="Meiryo UI" pitchFamily="50" charset="-128"/>
                <a:cs typeface="Meiryo UI" pitchFamily="50" charset="-128"/>
              </a:rPr>
              <a:t>青森県青森市安方</a:t>
            </a:r>
            <a:r>
              <a:rPr lang="en-US" altLang="zh-CN" sz="1050" b="1" dirty="0">
                <a:solidFill>
                  <a:schemeClr val="tx1"/>
                </a:solidFill>
                <a:latin typeface="Meiryo UI" pitchFamily="50" charset="-128"/>
                <a:ea typeface="Meiryo UI" pitchFamily="50" charset="-128"/>
                <a:cs typeface="Meiryo UI" pitchFamily="50" charset="-128"/>
              </a:rPr>
              <a:t>1</a:t>
            </a:r>
            <a:r>
              <a:rPr lang="zh-CN" altLang="en-US" sz="1050" b="1" dirty="0">
                <a:solidFill>
                  <a:schemeClr val="tx1"/>
                </a:solidFill>
                <a:latin typeface="Meiryo UI" pitchFamily="50" charset="-128"/>
                <a:ea typeface="Meiryo UI" pitchFamily="50" charset="-128"/>
                <a:cs typeface="Meiryo UI" pitchFamily="50" charset="-128"/>
              </a:rPr>
              <a:t>丁目</a:t>
            </a:r>
            <a:r>
              <a:rPr lang="en-US" altLang="zh-CN" sz="1050" b="1" dirty="0">
                <a:solidFill>
                  <a:schemeClr val="tx1"/>
                </a:solidFill>
                <a:latin typeface="Meiryo UI" pitchFamily="50" charset="-128"/>
                <a:ea typeface="Meiryo UI" pitchFamily="50" charset="-128"/>
                <a:cs typeface="Meiryo UI" pitchFamily="50" charset="-128"/>
              </a:rPr>
              <a:t>1</a:t>
            </a:r>
            <a:r>
              <a:rPr lang="zh-CN" altLang="en-US" sz="1050" b="1" dirty="0">
                <a:solidFill>
                  <a:schemeClr val="tx1"/>
                </a:solidFill>
                <a:latin typeface="Meiryo UI" pitchFamily="50" charset="-128"/>
                <a:ea typeface="Meiryo UI" pitchFamily="50" charset="-128"/>
                <a:cs typeface="Meiryo UI" pitchFamily="50" charset="-128"/>
              </a:rPr>
              <a:t>番</a:t>
            </a:r>
            <a:r>
              <a:rPr lang="en-US" altLang="zh-CN" sz="1050" b="1" dirty="0">
                <a:solidFill>
                  <a:schemeClr val="tx1"/>
                </a:solidFill>
                <a:latin typeface="Meiryo UI" pitchFamily="50" charset="-128"/>
                <a:ea typeface="Meiryo UI" pitchFamily="50" charset="-128"/>
                <a:cs typeface="Meiryo UI" pitchFamily="50" charset="-128"/>
              </a:rPr>
              <a:t>40</a:t>
            </a:r>
            <a:r>
              <a:rPr lang="zh-CN" altLang="en-US" sz="1050" b="1" dirty="0">
                <a:solidFill>
                  <a:schemeClr val="tx1"/>
                </a:solidFill>
                <a:latin typeface="Meiryo UI" pitchFamily="50" charset="-128"/>
                <a:ea typeface="Meiryo UI" pitchFamily="50" charset="-128"/>
                <a:cs typeface="Meiryo UI" pitchFamily="50" charset="-128"/>
              </a:rPr>
              <a:t>号</a:t>
            </a:r>
            <a:r>
              <a:rPr lang="ja-JP" altLang="en-US" sz="1050" b="1" dirty="0">
                <a:solidFill>
                  <a:schemeClr val="tx1"/>
                </a:solidFill>
                <a:latin typeface="Meiryo UI" pitchFamily="50" charset="-128"/>
                <a:ea typeface="Meiryo UI" pitchFamily="50" charset="-128"/>
                <a:cs typeface="Meiryo UI" pitchFamily="50" charset="-128"/>
              </a:rPr>
              <a:t>　℡</a:t>
            </a:r>
            <a:r>
              <a:rPr lang="en-US" altLang="ja-JP" sz="1050" b="1" dirty="0">
                <a:solidFill>
                  <a:schemeClr val="tx1"/>
                </a:solidFill>
                <a:latin typeface="Meiryo UI" pitchFamily="50" charset="-128"/>
                <a:ea typeface="Meiryo UI" pitchFamily="50" charset="-128"/>
                <a:cs typeface="Meiryo UI" pitchFamily="50" charset="-128"/>
              </a:rPr>
              <a:t>017</a:t>
            </a:r>
            <a:r>
              <a:rPr lang="ja-JP" altLang="en-US" sz="1050" b="1" dirty="0">
                <a:solidFill>
                  <a:schemeClr val="tx1"/>
                </a:solidFill>
                <a:latin typeface="Meiryo UI" pitchFamily="50" charset="-128"/>
                <a:ea typeface="Meiryo UI" pitchFamily="50" charset="-128"/>
                <a:cs typeface="Meiryo UI" pitchFamily="50" charset="-128"/>
              </a:rPr>
              <a:t>ー</a:t>
            </a:r>
            <a:r>
              <a:rPr lang="en-US" altLang="ja-JP" sz="1050" b="1" dirty="0">
                <a:solidFill>
                  <a:schemeClr val="tx1"/>
                </a:solidFill>
                <a:latin typeface="Meiryo UI" pitchFamily="50" charset="-128"/>
                <a:ea typeface="Meiryo UI" pitchFamily="50" charset="-128"/>
                <a:cs typeface="Meiryo UI" pitchFamily="50" charset="-128"/>
              </a:rPr>
              <a:t>735</a:t>
            </a:r>
            <a:r>
              <a:rPr lang="ja-JP" altLang="en-US" sz="1050" b="1" dirty="0">
                <a:solidFill>
                  <a:schemeClr val="tx1"/>
                </a:solidFill>
                <a:latin typeface="Meiryo UI" pitchFamily="50" charset="-128"/>
                <a:ea typeface="Meiryo UI" pitchFamily="50" charset="-128"/>
                <a:cs typeface="Meiryo UI" pitchFamily="50" charset="-128"/>
              </a:rPr>
              <a:t>ー</a:t>
            </a:r>
            <a:r>
              <a:rPr lang="en-US" altLang="ja-JP" sz="1050" b="1" dirty="0">
                <a:solidFill>
                  <a:schemeClr val="tx1"/>
                </a:solidFill>
                <a:latin typeface="Meiryo UI" pitchFamily="50" charset="-128"/>
                <a:ea typeface="Meiryo UI" pitchFamily="50" charset="-128"/>
                <a:cs typeface="Meiryo UI" pitchFamily="50" charset="-128"/>
              </a:rPr>
              <a:t>2067</a:t>
            </a:r>
            <a:endParaRPr lang="ja-JP" altLang="en-US" sz="1050" b="1" dirty="0">
              <a:solidFill>
                <a:schemeClr val="tx1"/>
              </a:solidFill>
              <a:latin typeface="Meiryo UI" pitchFamily="50" charset="-128"/>
              <a:ea typeface="Meiryo UI" pitchFamily="50" charset="-128"/>
              <a:cs typeface="Meiryo UI" pitchFamily="50" charset="-128"/>
            </a:endParaRPr>
          </a:p>
        </p:txBody>
      </p:sp>
      <p:grpSp>
        <p:nvGrpSpPr>
          <p:cNvPr id="3080" name="グループ化 55"/>
          <p:cNvGrpSpPr>
            <a:grpSpLocks/>
          </p:cNvGrpSpPr>
          <p:nvPr/>
        </p:nvGrpSpPr>
        <p:grpSpPr bwMode="auto">
          <a:xfrm>
            <a:off x="127000" y="1648482"/>
            <a:ext cx="1039812" cy="329537"/>
            <a:chOff x="368792" y="1332345"/>
            <a:chExt cx="1041204" cy="329514"/>
          </a:xfrm>
        </p:grpSpPr>
        <p:sp>
          <p:nvSpPr>
            <p:cNvPr id="57" name="角丸四角形 56"/>
            <p:cNvSpPr/>
            <p:nvPr/>
          </p:nvSpPr>
          <p:spPr>
            <a:xfrm>
              <a:off x="424428" y="1374542"/>
              <a:ext cx="985568" cy="287317"/>
            </a:xfrm>
            <a:prstGeom prst="roundRect">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00" dirty="0">
                <a:solidFill>
                  <a:schemeClr val="tx1"/>
                </a:solidFill>
                <a:latin typeface="Meiryo UI" pitchFamily="50" charset="-128"/>
                <a:ea typeface="Meiryo UI" pitchFamily="50" charset="-128"/>
                <a:cs typeface="Meiryo UI" pitchFamily="50" charset="-128"/>
              </a:endParaRPr>
            </a:p>
          </p:txBody>
        </p:sp>
        <p:sp>
          <p:nvSpPr>
            <p:cNvPr id="58" name="角丸四角形 57"/>
            <p:cNvSpPr/>
            <p:nvPr/>
          </p:nvSpPr>
          <p:spPr>
            <a:xfrm>
              <a:off x="368792" y="1332345"/>
              <a:ext cx="985568" cy="287317"/>
            </a:xfrm>
            <a:prstGeom prst="roundRect">
              <a:avLst/>
            </a:prstGeom>
            <a:solidFill>
              <a:srgbClr val="00B0F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tx1"/>
                  </a:solidFill>
                  <a:latin typeface="Meiryo UI" pitchFamily="50" charset="-128"/>
                  <a:ea typeface="Meiryo UI" pitchFamily="50" charset="-128"/>
                  <a:cs typeface="Meiryo UI" pitchFamily="50" charset="-128"/>
                </a:rPr>
                <a:t>とき・ところ</a:t>
              </a:r>
            </a:p>
          </p:txBody>
        </p:sp>
      </p:grpSp>
      <p:sp>
        <p:nvSpPr>
          <p:cNvPr id="70" name="角丸四角形 69"/>
          <p:cNvSpPr/>
          <p:nvPr/>
        </p:nvSpPr>
        <p:spPr>
          <a:xfrm>
            <a:off x="127000" y="2392290"/>
            <a:ext cx="6642100" cy="1534638"/>
          </a:xfrm>
          <a:prstGeom prst="roundRect">
            <a:avLst>
              <a:gd name="adj" fmla="val 636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72000" bIns="72000"/>
          <a:lstStyle/>
          <a:p>
            <a:pPr eaLnBrk="1" hangingPunct="1">
              <a:defRPr/>
            </a:pPr>
            <a:r>
              <a:rPr lang="ja-JP" altLang="en-US" sz="1050" b="1" dirty="0">
                <a:solidFill>
                  <a:schemeClr val="tx1"/>
                </a:solidFill>
                <a:latin typeface="Meiryo UI" pitchFamily="50" charset="-128"/>
                <a:ea typeface="Meiryo UI" pitchFamily="50" charset="-128"/>
                <a:cs typeface="Meiryo UI" pitchFamily="50" charset="-128"/>
              </a:rPr>
              <a:t>　平素よりＱＣサークル青森・岩手地区の活動に対しまして、各企業・団体および関係各位のご支援を賜り、厚く御礼申し上げます。</a:t>
            </a:r>
            <a:endParaRPr lang="en-US" altLang="ja-JP" sz="1050" b="1" dirty="0">
              <a:solidFill>
                <a:schemeClr val="tx1"/>
              </a:solidFill>
              <a:latin typeface="Meiryo UI" pitchFamily="50" charset="-128"/>
              <a:ea typeface="Meiryo UI" pitchFamily="50" charset="-128"/>
              <a:cs typeface="Meiryo UI" pitchFamily="50" charset="-128"/>
            </a:endParaRPr>
          </a:p>
          <a:p>
            <a:pPr eaLnBrk="1" hangingPunct="1">
              <a:defRPr/>
            </a:pPr>
            <a:r>
              <a:rPr lang="ja-JP" altLang="en-US" sz="1050" b="1" dirty="0">
                <a:solidFill>
                  <a:schemeClr val="tx1"/>
                </a:solidFill>
                <a:latin typeface="Meiryo UI" pitchFamily="50" charset="-128"/>
                <a:ea typeface="Meiryo UI" pitchFamily="50" charset="-128"/>
                <a:cs typeface="Meiryo UI" pitchFamily="50" charset="-128"/>
              </a:rPr>
              <a:t>　</a:t>
            </a:r>
            <a:r>
              <a:rPr lang="en-US" altLang="ja-JP" sz="1050" b="1" dirty="0">
                <a:solidFill>
                  <a:schemeClr val="tx1"/>
                </a:solidFill>
                <a:latin typeface="Meiryo UI" pitchFamily="50" charset="-128"/>
                <a:ea typeface="Meiryo UI" pitchFamily="50" charset="-128"/>
                <a:cs typeface="Meiryo UI" pitchFamily="50" charset="-128"/>
              </a:rPr>
              <a:t>QC</a:t>
            </a:r>
            <a:r>
              <a:rPr lang="ja-JP" altLang="en-US" sz="1050" b="1" dirty="0">
                <a:solidFill>
                  <a:schemeClr val="tx1"/>
                </a:solidFill>
                <a:latin typeface="Meiryo UI" pitchFamily="50" charset="-128"/>
                <a:ea typeface="Meiryo UI" pitchFamily="50" charset="-128"/>
                <a:cs typeface="Meiryo UI" pitchFamily="50" charset="-128"/>
              </a:rPr>
              <a:t>サークル青森岩手地区では、</a:t>
            </a:r>
            <a:r>
              <a:rPr lang="en-US" altLang="ja-JP" sz="1050" b="1" dirty="0">
                <a:solidFill>
                  <a:schemeClr val="tx1"/>
                </a:solidFill>
                <a:latin typeface="Meiryo UI" pitchFamily="50" charset="-128"/>
                <a:ea typeface="Meiryo UI" pitchFamily="50" charset="-128"/>
                <a:cs typeface="Meiryo UI" pitchFamily="50" charset="-128"/>
              </a:rPr>
              <a:t>QC</a:t>
            </a:r>
            <a:r>
              <a:rPr lang="ja-JP" altLang="en-US" sz="1050" b="1" dirty="0">
                <a:solidFill>
                  <a:schemeClr val="tx1"/>
                </a:solidFill>
                <a:latin typeface="Meiryo UI" pitchFamily="50" charset="-128"/>
                <a:ea typeface="Meiryo UI" pitchFamily="50" charset="-128"/>
                <a:cs typeface="Meiryo UI" pitchFamily="50" charset="-128"/>
              </a:rPr>
              <a:t>サークル活動</a:t>
            </a:r>
            <a:r>
              <a:rPr lang="en-US" altLang="ja-JP" sz="1050" b="1" dirty="0">
                <a:solidFill>
                  <a:schemeClr val="tx1"/>
                </a:solidFill>
                <a:latin typeface="Meiryo UI" pitchFamily="50" charset="-128"/>
                <a:ea typeface="Meiryo UI" pitchFamily="50" charset="-128"/>
                <a:cs typeface="Meiryo UI" pitchFamily="50" charset="-128"/>
              </a:rPr>
              <a:t>(</a:t>
            </a:r>
            <a:r>
              <a:rPr lang="ja-JP" altLang="en-US" sz="1050" b="1" dirty="0">
                <a:solidFill>
                  <a:schemeClr val="tx1"/>
                </a:solidFill>
                <a:latin typeface="Meiryo UI" pitchFamily="50" charset="-128"/>
                <a:ea typeface="Meiryo UI" pitchFamily="50" charset="-128"/>
                <a:cs typeface="Meiryo UI" pitchFamily="50" charset="-128"/>
              </a:rPr>
              <a:t>小集団改善活動</a:t>
            </a:r>
            <a:r>
              <a:rPr lang="en-US" altLang="ja-JP" sz="1050" b="1" dirty="0">
                <a:solidFill>
                  <a:schemeClr val="tx1"/>
                </a:solidFill>
                <a:latin typeface="Meiryo UI" pitchFamily="50" charset="-128"/>
                <a:ea typeface="Meiryo UI" pitchFamily="50" charset="-128"/>
                <a:cs typeface="Meiryo UI" pitchFamily="50" charset="-128"/>
              </a:rPr>
              <a:t>)</a:t>
            </a:r>
            <a:r>
              <a:rPr lang="ja-JP" altLang="en-US" sz="1050" b="1" dirty="0">
                <a:solidFill>
                  <a:schemeClr val="tx1"/>
                </a:solidFill>
                <a:latin typeface="Meiryo UI" pitchFamily="50" charset="-128"/>
                <a:ea typeface="Meiryo UI" pitchFamily="50" charset="-128"/>
                <a:cs typeface="Meiryo UI" pitchFamily="50" charset="-128"/>
              </a:rPr>
              <a:t>の実践をとおして職場の改善はもちろん、人間の能力向上、活力ある職場づくりにつなげられるよう各種イベントを開催し、支援しております。この活動を広げ、青森県内の新しい仲間を増やす取り組みとして、昨年度初めて青森市内での研修会を実施しました。アンケート結果より、次会の開催を望む声が多数ありましたので、今年度も引き続き昨年度と同じテーマで研修会を開催することにいたしました。</a:t>
            </a:r>
            <a:endParaRPr lang="en-US" altLang="ja-JP" sz="1050" b="1" dirty="0">
              <a:solidFill>
                <a:schemeClr val="tx1"/>
              </a:solidFill>
              <a:latin typeface="Meiryo UI" pitchFamily="50" charset="-128"/>
              <a:ea typeface="Meiryo UI" pitchFamily="50" charset="-128"/>
              <a:cs typeface="Meiryo UI" pitchFamily="50" charset="-128"/>
            </a:endParaRPr>
          </a:p>
          <a:p>
            <a:pPr eaLnBrk="1" hangingPunct="1">
              <a:defRPr/>
            </a:pPr>
            <a:r>
              <a:rPr lang="ja-JP" altLang="en-US" sz="1050" b="1" dirty="0">
                <a:solidFill>
                  <a:schemeClr val="tx1"/>
                </a:solidFill>
                <a:latin typeface="Meiryo UI" pitchFamily="50" charset="-128"/>
                <a:ea typeface="Meiryo UI" pitchFamily="50" charset="-128"/>
                <a:cs typeface="Meiryo UI" pitchFamily="50" charset="-128"/>
              </a:rPr>
              <a:t>研修会の講義、グループ演習を通じて、企業・職場の諸問題の解決策を習得していただける内容となっておりますので、問題解決の考え方を習得したい方におすすめいたします。多くの方々のご参加をお待ちしております。</a:t>
            </a:r>
          </a:p>
        </p:txBody>
      </p:sp>
      <p:sp>
        <p:nvSpPr>
          <p:cNvPr id="28" name="角丸四角形 27"/>
          <p:cNvSpPr/>
          <p:nvPr/>
        </p:nvSpPr>
        <p:spPr>
          <a:xfrm>
            <a:off x="61133" y="4067944"/>
            <a:ext cx="3042405" cy="2880320"/>
          </a:xfrm>
          <a:prstGeom prst="roundRect">
            <a:avLst>
              <a:gd name="adj" fmla="val 201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72000" bIns="72000"/>
          <a:lstStyle/>
          <a:p>
            <a:pPr eaLnBrk="1" hangingPunct="1">
              <a:spcBef>
                <a:spcPts val="0"/>
              </a:spcBef>
              <a:defRPr/>
            </a:pPr>
            <a:endParaRPr lang="en-US" altLang="ja-JP" sz="1050" b="1" dirty="0">
              <a:solidFill>
                <a:schemeClr val="tx1"/>
              </a:solidFill>
              <a:latin typeface="Meiryo UI" pitchFamily="50" charset="-128"/>
              <a:ea typeface="Meiryo UI" pitchFamily="50" charset="-128"/>
              <a:cs typeface="Meiryo UI" pitchFamily="50" charset="-128"/>
            </a:endParaRPr>
          </a:p>
          <a:p>
            <a:pPr eaLnBrk="1" hangingPunct="1">
              <a:spcBef>
                <a:spcPts val="0"/>
              </a:spcBef>
              <a:defRPr/>
            </a:pPr>
            <a:r>
              <a:rPr lang="ja-JP" altLang="en-US" sz="1050" b="1" dirty="0">
                <a:solidFill>
                  <a:schemeClr val="tx1"/>
                </a:solidFill>
                <a:latin typeface="Meiryo UI" pitchFamily="50" charset="-128"/>
                <a:ea typeface="Meiryo UI" pitchFamily="50" charset="-128"/>
                <a:cs typeface="Meiryo UI" pitchFamily="50" charset="-128"/>
              </a:rPr>
              <a:t>●テーマ ：「問題解決の進め方 </a:t>
            </a:r>
            <a:r>
              <a:rPr lang="en-US" altLang="ja-JP" sz="1050" b="1" dirty="0">
                <a:solidFill>
                  <a:schemeClr val="tx1"/>
                </a:solidFill>
                <a:latin typeface="Meiryo UI" pitchFamily="50" charset="-128"/>
                <a:ea typeface="Meiryo UI" pitchFamily="50" charset="-128"/>
                <a:cs typeface="Meiryo UI" pitchFamily="50" charset="-128"/>
              </a:rPr>
              <a:t>(</a:t>
            </a:r>
            <a:r>
              <a:rPr lang="ja-JP" altLang="en-US" sz="1050" b="1" dirty="0">
                <a:solidFill>
                  <a:schemeClr val="tx1"/>
                </a:solidFill>
                <a:latin typeface="Meiryo UI" pitchFamily="50" charset="-128"/>
                <a:ea typeface="Meiryo UI" pitchFamily="50" charset="-128"/>
                <a:cs typeface="Meiryo UI" pitchFamily="50" charset="-128"/>
              </a:rPr>
              <a:t>初級</a:t>
            </a:r>
            <a:r>
              <a:rPr lang="en-US" altLang="ja-JP" sz="1050" b="1" dirty="0">
                <a:solidFill>
                  <a:schemeClr val="tx1"/>
                </a:solidFill>
                <a:latin typeface="Meiryo UI" pitchFamily="50" charset="-128"/>
                <a:ea typeface="Meiryo UI" pitchFamily="50" charset="-128"/>
                <a:cs typeface="Meiryo UI" pitchFamily="50" charset="-128"/>
              </a:rPr>
              <a:t>)</a:t>
            </a:r>
            <a:r>
              <a:rPr lang="ja-JP" altLang="en-US" sz="1050" b="1" dirty="0">
                <a:solidFill>
                  <a:schemeClr val="tx1"/>
                </a:solidFill>
                <a:latin typeface="Meiryo UI" pitchFamily="50" charset="-128"/>
                <a:ea typeface="Meiryo UI" pitchFamily="50" charset="-128"/>
                <a:cs typeface="Meiryo UI" pitchFamily="50" charset="-128"/>
              </a:rPr>
              <a:t>」</a:t>
            </a:r>
          </a:p>
          <a:p>
            <a:pPr eaLnBrk="1" hangingPunct="1">
              <a:spcBef>
                <a:spcPts val="0"/>
              </a:spcBef>
              <a:defRPr/>
            </a:pPr>
            <a:r>
              <a:rPr lang="ja-JP" altLang="en-US" sz="1050" b="1" dirty="0">
                <a:solidFill>
                  <a:srgbClr val="0033CC"/>
                </a:solidFill>
                <a:latin typeface="Meiryo UI" pitchFamily="50" charset="-128"/>
                <a:ea typeface="Meiryo UI" pitchFamily="50" charset="-128"/>
                <a:cs typeface="Meiryo UI" pitchFamily="50" charset="-128"/>
              </a:rPr>
              <a:t>●募集人員：</a:t>
            </a:r>
            <a:r>
              <a:rPr lang="en-US" altLang="ja-JP" sz="1050" b="1" dirty="0">
                <a:solidFill>
                  <a:srgbClr val="0033CC"/>
                </a:solidFill>
                <a:latin typeface="Meiryo UI" pitchFamily="50" charset="-128"/>
                <a:ea typeface="Meiryo UI" pitchFamily="50" charset="-128"/>
                <a:cs typeface="Meiryo UI" pitchFamily="50" charset="-128"/>
              </a:rPr>
              <a:t>30</a:t>
            </a:r>
            <a:r>
              <a:rPr lang="ja-JP" altLang="en-US" sz="1050" b="1" dirty="0">
                <a:solidFill>
                  <a:srgbClr val="0033CC"/>
                </a:solidFill>
                <a:latin typeface="Meiryo UI" pitchFamily="50" charset="-128"/>
                <a:ea typeface="Meiryo UI" pitchFamily="50" charset="-128"/>
                <a:cs typeface="Meiryo UI" pitchFamily="50" charset="-128"/>
              </a:rPr>
              <a:t>名（先着順）</a:t>
            </a:r>
            <a:endParaRPr lang="en-US" altLang="ja-JP" sz="1050" b="1" dirty="0">
              <a:solidFill>
                <a:schemeClr val="tx1"/>
              </a:solidFill>
              <a:latin typeface="Meiryo UI" pitchFamily="50" charset="-128"/>
              <a:ea typeface="Meiryo UI" pitchFamily="50" charset="-128"/>
              <a:cs typeface="Meiryo UI" pitchFamily="50" charset="-128"/>
            </a:endParaRPr>
          </a:p>
          <a:p>
            <a:pPr eaLnBrk="1" hangingPunct="1">
              <a:spcBef>
                <a:spcPts val="0"/>
              </a:spcBef>
              <a:defRPr/>
            </a:pPr>
            <a:endParaRPr lang="en-US" altLang="ja-JP" sz="1050" b="1" dirty="0">
              <a:solidFill>
                <a:schemeClr val="tx1"/>
              </a:solidFill>
              <a:latin typeface="Meiryo UI" pitchFamily="50" charset="-128"/>
              <a:ea typeface="Meiryo UI" pitchFamily="50" charset="-128"/>
              <a:cs typeface="Meiryo UI" pitchFamily="50" charset="-128"/>
            </a:endParaRPr>
          </a:p>
          <a:p>
            <a:pPr eaLnBrk="1" hangingPunct="1">
              <a:spcBef>
                <a:spcPts val="0"/>
              </a:spcBef>
              <a:defRPr/>
            </a:pPr>
            <a:r>
              <a:rPr lang="ja-JP" altLang="en-US" sz="1050" b="1" dirty="0">
                <a:solidFill>
                  <a:schemeClr val="tx1"/>
                </a:solidFill>
                <a:latin typeface="Meiryo UI" pitchFamily="50" charset="-128"/>
                <a:ea typeface="Meiryo UI" pitchFamily="50" charset="-128"/>
                <a:cs typeface="Meiryo UI" pitchFamily="50" charset="-128"/>
              </a:rPr>
              <a:t>●講師：木立　勝氏（本部認定講師）</a:t>
            </a:r>
            <a:endParaRPr lang="en-US" altLang="ja-JP" sz="1050" b="1" dirty="0">
              <a:solidFill>
                <a:schemeClr val="tx1"/>
              </a:solidFill>
              <a:latin typeface="Meiryo UI" pitchFamily="50" charset="-128"/>
              <a:ea typeface="Meiryo UI" pitchFamily="50" charset="-128"/>
              <a:cs typeface="Meiryo UI" pitchFamily="50" charset="-128"/>
            </a:endParaRPr>
          </a:p>
          <a:p>
            <a:pPr eaLnBrk="1" hangingPunct="1">
              <a:spcBef>
                <a:spcPts val="0"/>
              </a:spcBef>
              <a:defRPr/>
            </a:pPr>
            <a:r>
              <a:rPr lang="ja-JP" altLang="en-US" sz="1050" b="1" dirty="0">
                <a:solidFill>
                  <a:schemeClr val="tx1"/>
                </a:solidFill>
                <a:latin typeface="Meiryo UI" pitchFamily="50" charset="-128"/>
                <a:ea typeface="Meiryo UI" pitchFamily="50" charset="-128"/>
                <a:cs typeface="Meiryo UI" pitchFamily="50" charset="-128"/>
              </a:rPr>
              <a:t>　　・富士電機津軽セミコンダクタ</a:t>
            </a:r>
            <a:r>
              <a:rPr lang="en-US" altLang="ja-JP" sz="1050" b="1" dirty="0">
                <a:solidFill>
                  <a:schemeClr val="tx1"/>
                </a:solidFill>
                <a:latin typeface="Meiryo UI" pitchFamily="50" charset="-128"/>
                <a:ea typeface="Meiryo UI" pitchFamily="50" charset="-128"/>
                <a:cs typeface="Meiryo UI" pitchFamily="50" charset="-128"/>
              </a:rPr>
              <a:t>(</a:t>
            </a:r>
            <a:r>
              <a:rPr lang="ja-JP" altLang="en-US" sz="1050" b="1" dirty="0">
                <a:solidFill>
                  <a:schemeClr val="tx1"/>
                </a:solidFill>
                <a:latin typeface="Meiryo UI" pitchFamily="50" charset="-128"/>
                <a:ea typeface="Meiryo UI" pitchFamily="50" charset="-128"/>
                <a:cs typeface="Meiryo UI" pitchFamily="50" charset="-128"/>
              </a:rPr>
              <a:t>株</a:t>
            </a:r>
            <a:r>
              <a:rPr lang="en-US" altLang="ja-JP" sz="1050" b="1" dirty="0">
                <a:solidFill>
                  <a:schemeClr val="tx1"/>
                </a:solidFill>
                <a:latin typeface="Meiryo UI" pitchFamily="50" charset="-128"/>
                <a:ea typeface="Meiryo UI" pitchFamily="50" charset="-128"/>
                <a:cs typeface="Meiryo UI" pitchFamily="50" charset="-128"/>
              </a:rPr>
              <a:t>)</a:t>
            </a:r>
          </a:p>
          <a:p>
            <a:pPr eaLnBrk="1" hangingPunct="1">
              <a:spcBef>
                <a:spcPts val="0"/>
              </a:spcBef>
              <a:defRPr/>
            </a:pPr>
            <a:r>
              <a:rPr lang="ja-JP" altLang="en-US" sz="1050" b="1" dirty="0">
                <a:solidFill>
                  <a:schemeClr val="tx1"/>
                </a:solidFill>
                <a:latin typeface="Meiryo UI" pitchFamily="50" charset="-128"/>
                <a:ea typeface="Meiryo UI" pitchFamily="50" charset="-128"/>
                <a:cs typeface="Meiryo UI" pitchFamily="50" charset="-128"/>
              </a:rPr>
              <a:t>  　・ＱＣサークル本部認定講師</a:t>
            </a:r>
          </a:p>
          <a:p>
            <a:pPr eaLnBrk="1" hangingPunct="1">
              <a:spcBef>
                <a:spcPts val="0"/>
              </a:spcBef>
              <a:defRPr/>
            </a:pPr>
            <a:r>
              <a:rPr lang="ja-JP" altLang="en-US" sz="1050" b="1" dirty="0">
                <a:solidFill>
                  <a:schemeClr val="tx1"/>
                </a:solidFill>
                <a:latin typeface="Meiryo UI" pitchFamily="50" charset="-128"/>
                <a:ea typeface="Meiryo UI" pitchFamily="50" charset="-128"/>
                <a:cs typeface="Meiryo UI" pitchFamily="50" charset="-128"/>
              </a:rPr>
              <a:t>    ・ＱＣサークル青森岩手地区幹事</a:t>
            </a:r>
            <a:endParaRPr lang="en-US" altLang="ja-JP" sz="1050" b="1" dirty="0">
              <a:solidFill>
                <a:schemeClr val="tx1"/>
              </a:solidFill>
              <a:latin typeface="Meiryo UI" pitchFamily="50" charset="-128"/>
              <a:ea typeface="Meiryo UI" pitchFamily="50" charset="-128"/>
              <a:cs typeface="Meiryo UI" pitchFamily="50" charset="-128"/>
            </a:endParaRPr>
          </a:p>
          <a:p>
            <a:pPr eaLnBrk="1" hangingPunct="1">
              <a:spcBef>
                <a:spcPts val="0"/>
              </a:spcBef>
              <a:defRPr/>
            </a:pPr>
            <a:endParaRPr lang="en-US" altLang="ja-JP" sz="1050" b="1" dirty="0">
              <a:solidFill>
                <a:schemeClr val="tx1"/>
              </a:solidFill>
              <a:latin typeface="Meiryo UI" pitchFamily="50" charset="-128"/>
              <a:ea typeface="Meiryo UI" pitchFamily="50" charset="-128"/>
              <a:cs typeface="Meiryo UI" pitchFamily="50" charset="-128"/>
            </a:endParaRPr>
          </a:p>
          <a:p>
            <a:pPr eaLnBrk="1" hangingPunct="1">
              <a:spcBef>
                <a:spcPts val="0"/>
              </a:spcBef>
              <a:defRPr/>
            </a:pPr>
            <a:endParaRPr lang="en-US" altLang="ja-JP" sz="1050" b="1" dirty="0">
              <a:solidFill>
                <a:schemeClr val="tx1"/>
              </a:solidFill>
              <a:latin typeface="Meiryo UI" pitchFamily="50" charset="-128"/>
              <a:ea typeface="Meiryo UI" pitchFamily="50" charset="-128"/>
              <a:cs typeface="Meiryo UI" pitchFamily="50" charset="-128"/>
            </a:endParaRPr>
          </a:p>
          <a:p>
            <a:pPr eaLnBrk="1" hangingPunct="1">
              <a:spcBef>
                <a:spcPts val="0"/>
              </a:spcBef>
              <a:defRPr/>
            </a:pPr>
            <a:endParaRPr lang="en-US" altLang="ja-JP" sz="1050" b="1" dirty="0">
              <a:solidFill>
                <a:schemeClr val="tx1"/>
              </a:solidFill>
              <a:latin typeface="Meiryo UI" pitchFamily="50" charset="-128"/>
              <a:ea typeface="Meiryo UI" pitchFamily="50" charset="-128"/>
              <a:cs typeface="Meiryo UI" pitchFamily="50" charset="-128"/>
            </a:endParaRPr>
          </a:p>
        </p:txBody>
      </p:sp>
      <p:grpSp>
        <p:nvGrpSpPr>
          <p:cNvPr id="3088" name="グループ化 70"/>
          <p:cNvGrpSpPr>
            <a:grpSpLocks/>
          </p:cNvGrpSpPr>
          <p:nvPr/>
        </p:nvGrpSpPr>
        <p:grpSpPr bwMode="auto">
          <a:xfrm>
            <a:off x="270274" y="3960567"/>
            <a:ext cx="1656000" cy="324000"/>
            <a:chOff x="368792" y="1349827"/>
            <a:chExt cx="1320919" cy="361381"/>
          </a:xfrm>
        </p:grpSpPr>
        <p:sp>
          <p:nvSpPr>
            <p:cNvPr id="26" name="角丸四角形 25"/>
            <p:cNvSpPr/>
            <p:nvPr/>
          </p:nvSpPr>
          <p:spPr>
            <a:xfrm>
              <a:off x="393965" y="1387867"/>
              <a:ext cx="1295746" cy="323341"/>
            </a:xfrm>
            <a:prstGeom prst="roundRect">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27" name="角丸四角形 26"/>
            <p:cNvSpPr/>
            <p:nvPr/>
          </p:nvSpPr>
          <p:spPr>
            <a:xfrm>
              <a:off x="368792" y="1349827"/>
              <a:ext cx="1291885" cy="288471"/>
            </a:xfrm>
            <a:prstGeom prst="roundRect">
              <a:avLst/>
            </a:prstGeom>
            <a:solidFill>
              <a:srgbClr val="92D05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tx1"/>
                  </a:solidFill>
                  <a:latin typeface="Meiryo UI" pitchFamily="50" charset="-128"/>
                  <a:ea typeface="Meiryo UI" pitchFamily="50" charset="-128"/>
                  <a:cs typeface="Meiryo UI" pitchFamily="50" charset="-128"/>
                </a:rPr>
                <a:t>研修会概要</a:t>
              </a:r>
            </a:p>
          </p:txBody>
        </p:sp>
      </p:grpSp>
      <p:grpSp>
        <p:nvGrpSpPr>
          <p:cNvPr id="3089" name="グループ化 55"/>
          <p:cNvGrpSpPr>
            <a:grpSpLocks/>
          </p:cNvGrpSpPr>
          <p:nvPr/>
        </p:nvGrpSpPr>
        <p:grpSpPr bwMode="auto">
          <a:xfrm>
            <a:off x="127000" y="2266139"/>
            <a:ext cx="1598396" cy="317168"/>
            <a:chOff x="369264" y="1206670"/>
            <a:chExt cx="1004986" cy="337199"/>
          </a:xfrm>
        </p:grpSpPr>
        <p:sp>
          <p:nvSpPr>
            <p:cNvPr id="31" name="角丸四角形 30"/>
            <p:cNvSpPr/>
            <p:nvPr/>
          </p:nvSpPr>
          <p:spPr>
            <a:xfrm>
              <a:off x="388634" y="1256551"/>
              <a:ext cx="985616" cy="287318"/>
            </a:xfrm>
            <a:prstGeom prst="roundRect">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00" dirty="0">
                <a:solidFill>
                  <a:schemeClr val="tx1"/>
                </a:solidFill>
                <a:latin typeface="Meiryo UI" pitchFamily="50" charset="-128"/>
                <a:ea typeface="Meiryo UI" pitchFamily="50" charset="-128"/>
                <a:cs typeface="Meiryo UI" pitchFamily="50" charset="-128"/>
              </a:endParaRPr>
            </a:p>
          </p:txBody>
        </p:sp>
        <p:sp>
          <p:nvSpPr>
            <p:cNvPr id="32" name="角丸四角形 31"/>
            <p:cNvSpPr/>
            <p:nvPr/>
          </p:nvSpPr>
          <p:spPr>
            <a:xfrm>
              <a:off x="369264" y="1206670"/>
              <a:ext cx="985616" cy="287316"/>
            </a:xfrm>
            <a:prstGeom prst="roundRect">
              <a:avLst/>
            </a:prstGeom>
            <a:solidFill>
              <a:srgbClr val="00B0F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tx1"/>
                  </a:solidFill>
                  <a:latin typeface="Meiryo UI" pitchFamily="50" charset="-128"/>
                  <a:ea typeface="Meiryo UI" pitchFamily="50" charset="-128"/>
                  <a:cs typeface="Meiryo UI" pitchFamily="50" charset="-128"/>
                </a:rPr>
                <a:t>参加のおすすめ</a:t>
              </a:r>
            </a:p>
          </p:txBody>
        </p:sp>
      </p:grpSp>
      <p:sp>
        <p:nvSpPr>
          <p:cNvPr id="3090" name="テキスト ボックス 3"/>
          <p:cNvSpPr txBox="1">
            <a:spLocks noChangeArrowheads="1"/>
          </p:cNvSpPr>
          <p:nvPr/>
        </p:nvSpPr>
        <p:spPr bwMode="auto">
          <a:xfrm>
            <a:off x="1412776" y="1115616"/>
            <a:ext cx="4777829" cy="461665"/>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b="1" dirty="0">
                <a:latin typeface="Meiryo UI" panose="020B0604030504040204" pitchFamily="50" charset="-128"/>
                <a:ea typeface="Meiryo UI" panose="020B0604030504040204" pitchFamily="50" charset="-128"/>
              </a:rPr>
              <a:t>QC</a:t>
            </a:r>
            <a:r>
              <a:rPr lang="ja-JP" altLang="en-US" sz="1200" b="1" dirty="0">
                <a:latin typeface="Meiryo UI" panose="020B0604030504040204" pitchFamily="50" charset="-128"/>
                <a:ea typeface="Meiryo UI" panose="020B0604030504040204" pitchFamily="50" charset="-128"/>
              </a:rPr>
              <a:t>サークル活動（小集団改善活動）を通して</a:t>
            </a:r>
            <a:endParaRPr lang="en-US" altLang="ja-JP" sz="1200" b="1" dirty="0">
              <a:latin typeface="Meiryo UI" panose="020B0604030504040204" pitchFamily="50" charset="-128"/>
              <a:ea typeface="Meiryo UI" panose="020B0604030504040204" pitchFamily="50" charset="-128"/>
            </a:endParaRPr>
          </a:p>
          <a:p>
            <a:pPr>
              <a:spcBef>
                <a:spcPct val="0"/>
              </a:spcBef>
              <a:buFontTx/>
              <a:buNone/>
            </a:pPr>
            <a:r>
              <a:rPr lang="ja-JP" altLang="en-US" sz="1200" b="1" dirty="0">
                <a:latin typeface="Meiryo UI" panose="020B0604030504040204" pitchFamily="50" charset="-128"/>
                <a:ea typeface="Meiryo UI" panose="020B0604030504040204" pitchFamily="50" charset="-128"/>
              </a:rPr>
              <a:t>　　　　　うれしさ、楽しさを実感し、企業・地域の発展に貢献していこう！！</a:t>
            </a:r>
            <a:endParaRPr lang="ja-JP" altLang="ja-JP" sz="12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 y="264068"/>
            <a:ext cx="585563" cy="526415"/>
          </a:xfrm>
          <a:prstGeom prst="rect">
            <a:avLst/>
          </a:prstGeom>
        </p:spPr>
      </p:pic>
      <p:sp>
        <p:nvSpPr>
          <p:cNvPr id="2" name="テキスト ボックス 1"/>
          <p:cNvSpPr txBox="1"/>
          <p:nvPr/>
        </p:nvSpPr>
        <p:spPr>
          <a:xfrm>
            <a:off x="54992" y="5580112"/>
            <a:ext cx="3157984" cy="1546577"/>
          </a:xfrm>
          <a:prstGeom prst="rect">
            <a:avLst/>
          </a:prstGeom>
          <a:noFill/>
        </p:spPr>
        <p:txBody>
          <a:bodyPr wrap="square" rtlCol="0">
            <a:spAutoFit/>
          </a:bodyPr>
          <a:lstStyle/>
          <a:p>
            <a:pPr eaLnBrk="1" hangingPunct="1">
              <a:spcBef>
                <a:spcPts val="0"/>
              </a:spcBef>
              <a:defRPr/>
            </a:pPr>
            <a:r>
              <a:rPr lang="ja-JP" altLang="en-US" sz="1050" b="1" dirty="0">
                <a:latin typeface="Meiryo UI" pitchFamily="50" charset="-128"/>
                <a:ea typeface="Meiryo UI" pitchFamily="50" charset="-128"/>
                <a:cs typeface="Meiryo UI" pitchFamily="50" charset="-128"/>
              </a:rPr>
              <a:t>■午前　</a:t>
            </a:r>
            <a:r>
              <a:rPr lang="en-US" altLang="ja-JP" sz="1050" b="1" dirty="0">
                <a:latin typeface="Meiryo UI" pitchFamily="50" charset="-128"/>
                <a:ea typeface="Meiryo UI" pitchFamily="50" charset="-128"/>
                <a:cs typeface="Meiryo UI" pitchFamily="50" charset="-128"/>
              </a:rPr>
              <a:t>【</a:t>
            </a:r>
            <a:r>
              <a:rPr lang="ja-JP" altLang="en-US" sz="1050" b="1" dirty="0">
                <a:latin typeface="Meiryo UI" pitchFamily="50" charset="-128"/>
                <a:ea typeface="Meiryo UI" pitchFamily="50" charset="-128"/>
                <a:cs typeface="Meiryo UI" pitchFamily="50" charset="-128"/>
              </a:rPr>
              <a:t>問題解決の進め方</a:t>
            </a:r>
            <a:r>
              <a:rPr lang="en-US" altLang="ja-JP" sz="1050" b="1" dirty="0">
                <a:latin typeface="Meiryo UI" pitchFamily="50" charset="-128"/>
                <a:ea typeface="Meiryo UI" pitchFamily="50" charset="-128"/>
                <a:cs typeface="Meiryo UI" pitchFamily="50" charset="-128"/>
              </a:rPr>
              <a:t>】</a:t>
            </a:r>
            <a:endParaRPr lang="ja-JP" altLang="en-US" sz="1050" b="1" dirty="0">
              <a:latin typeface="Meiryo UI" pitchFamily="50" charset="-128"/>
              <a:ea typeface="Meiryo UI" pitchFamily="50" charset="-128"/>
              <a:cs typeface="Meiryo UI" pitchFamily="50" charset="-128"/>
            </a:endParaRPr>
          </a:p>
          <a:p>
            <a:pPr marL="228600" indent="-228600" eaLnBrk="1" hangingPunct="1">
              <a:spcBef>
                <a:spcPts val="0"/>
              </a:spcBef>
              <a:buFont typeface="+mj-lt"/>
              <a:buAutoNum type="arabicPeriod"/>
              <a:defRPr/>
            </a:pPr>
            <a:r>
              <a:rPr lang="ja-JP" altLang="en-US" sz="1050" b="1" dirty="0">
                <a:latin typeface="Meiryo UI" pitchFamily="50" charset="-128"/>
                <a:ea typeface="Meiryo UI" pitchFamily="50" charset="-128"/>
                <a:cs typeface="Meiryo UI" pitchFamily="50" charset="-128"/>
              </a:rPr>
              <a:t>問題とはなにか</a:t>
            </a:r>
            <a:endParaRPr lang="en-US" altLang="ja-JP" sz="1050" b="1" dirty="0">
              <a:latin typeface="Meiryo UI" pitchFamily="50" charset="-128"/>
              <a:ea typeface="Meiryo UI" pitchFamily="50" charset="-128"/>
              <a:cs typeface="Meiryo UI" pitchFamily="50" charset="-128"/>
            </a:endParaRPr>
          </a:p>
          <a:p>
            <a:pPr marL="228600" indent="-228600" eaLnBrk="1" hangingPunct="1">
              <a:spcBef>
                <a:spcPts val="0"/>
              </a:spcBef>
              <a:buFont typeface="+mj-lt"/>
              <a:buAutoNum type="arabicPeriod"/>
              <a:defRPr/>
            </a:pPr>
            <a:r>
              <a:rPr lang="ja-JP" altLang="en-US" sz="1050" b="1" dirty="0">
                <a:latin typeface="Meiryo UI" pitchFamily="50" charset="-128"/>
                <a:ea typeface="Meiryo UI" pitchFamily="50" charset="-128"/>
                <a:cs typeface="Meiryo UI" pitchFamily="50" charset="-128"/>
              </a:rPr>
              <a:t>問題解決の手順</a:t>
            </a:r>
            <a:endParaRPr lang="en-US" altLang="ja-JP" sz="1050" b="1" dirty="0">
              <a:latin typeface="Meiryo UI" pitchFamily="50" charset="-128"/>
              <a:ea typeface="Meiryo UI" pitchFamily="50" charset="-128"/>
              <a:cs typeface="Meiryo UI" pitchFamily="50" charset="-128"/>
            </a:endParaRPr>
          </a:p>
          <a:p>
            <a:pPr marL="228600" indent="-228600" eaLnBrk="1" hangingPunct="1">
              <a:spcBef>
                <a:spcPts val="0"/>
              </a:spcBef>
              <a:buFont typeface="+mj-lt"/>
              <a:buAutoNum type="arabicPeriod"/>
              <a:defRPr/>
            </a:pPr>
            <a:r>
              <a:rPr lang="ja-JP" altLang="en-US" sz="1050" b="1" dirty="0">
                <a:latin typeface="Meiryo UI" pitchFamily="50" charset="-128"/>
                <a:ea typeface="Meiryo UI" pitchFamily="50" charset="-128"/>
                <a:cs typeface="Meiryo UI" pitchFamily="50" charset="-128"/>
              </a:rPr>
              <a:t>問題解決でよく使う</a:t>
            </a:r>
            <a:r>
              <a:rPr lang="en-US" altLang="ja-JP" sz="1050" b="1" dirty="0">
                <a:latin typeface="Meiryo UI" pitchFamily="50" charset="-128"/>
                <a:ea typeface="Meiryo UI" pitchFamily="50" charset="-128"/>
                <a:cs typeface="Meiryo UI" pitchFamily="50" charset="-128"/>
              </a:rPr>
              <a:t>QC</a:t>
            </a:r>
            <a:r>
              <a:rPr lang="ja-JP" altLang="en-US" sz="1050" b="1" dirty="0">
                <a:latin typeface="Meiryo UI" pitchFamily="50" charset="-128"/>
                <a:ea typeface="Meiryo UI" pitchFamily="50" charset="-128"/>
                <a:cs typeface="Meiryo UI" pitchFamily="50" charset="-128"/>
              </a:rPr>
              <a:t>手法（</a:t>
            </a:r>
            <a:r>
              <a:rPr lang="en-US" altLang="ja-JP" sz="1050" b="1" dirty="0">
                <a:latin typeface="Meiryo UI" pitchFamily="50" charset="-128"/>
                <a:ea typeface="Meiryo UI" pitchFamily="50" charset="-128"/>
                <a:cs typeface="Meiryo UI" pitchFamily="50" charset="-128"/>
              </a:rPr>
              <a:t>QC</a:t>
            </a:r>
            <a:r>
              <a:rPr lang="ja-JP" altLang="en-US" sz="1050" b="1" dirty="0">
                <a:latin typeface="Meiryo UI" pitchFamily="50" charset="-128"/>
                <a:ea typeface="Meiryo UI" pitchFamily="50" charset="-128"/>
                <a:cs typeface="Meiryo UI" pitchFamily="50" charset="-128"/>
              </a:rPr>
              <a:t>七つ道具）</a:t>
            </a:r>
            <a:endParaRPr lang="en-US" altLang="ja-JP" sz="1050" b="1" dirty="0">
              <a:highlight>
                <a:srgbClr val="FFFF99"/>
              </a:highlight>
              <a:latin typeface="Meiryo UI" pitchFamily="50" charset="-128"/>
              <a:ea typeface="Meiryo UI" pitchFamily="50" charset="-128"/>
              <a:cs typeface="Meiryo UI" pitchFamily="50" charset="-128"/>
            </a:endParaRPr>
          </a:p>
          <a:p>
            <a:pPr eaLnBrk="1" hangingPunct="1">
              <a:spcBef>
                <a:spcPts val="0"/>
              </a:spcBef>
              <a:defRPr/>
            </a:pPr>
            <a:endParaRPr lang="en-US" altLang="ja-JP" sz="1050" b="1" dirty="0">
              <a:latin typeface="Meiryo UI" pitchFamily="50" charset="-128"/>
              <a:ea typeface="Meiryo UI" pitchFamily="50" charset="-128"/>
              <a:cs typeface="Meiryo UI" pitchFamily="50" charset="-128"/>
            </a:endParaRPr>
          </a:p>
          <a:p>
            <a:pPr eaLnBrk="1" hangingPunct="1">
              <a:spcBef>
                <a:spcPts val="0"/>
              </a:spcBef>
              <a:defRPr/>
            </a:pPr>
            <a:r>
              <a:rPr lang="ja-JP" altLang="en-US" sz="1050" b="1" dirty="0">
                <a:latin typeface="Meiryo UI" pitchFamily="50" charset="-128"/>
                <a:ea typeface="Meiryo UI" pitchFamily="50" charset="-128"/>
                <a:cs typeface="Meiryo UI" pitchFamily="50" charset="-128"/>
              </a:rPr>
              <a:t>■午後　</a:t>
            </a:r>
            <a:r>
              <a:rPr lang="en-US" altLang="ja-JP" sz="1050" b="1" dirty="0">
                <a:latin typeface="Meiryo UI" pitchFamily="50" charset="-128"/>
                <a:ea typeface="Meiryo UI" pitchFamily="50" charset="-128"/>
                <a:cs typeface="Meiryo UI" pitchFamily="50" charset="-128"/>
              </a:rPr>
              <a:t>【</a:t>
            </a:r>
            <a:r>
              <a:rPr lang="ja-JP" altLang="en-US" sz="1050" b="1" dirty="0">
                <a:latin typeface="Meiryo UI" pitchFamily="50" charset="-128"/>
                <a:ea typeface="Meiryo UI" pitchFamily="50" charset="-128"/>
                <a:cs typeface="Meiryo UI" pitchFamily="50" charset="-128"/>
              </a:rPr>
              <a:t>問題解決の体験学習</a:t>
            </a:r>
            <a:r>
              <a:rPr lang="en-US" altLang="ja-JP" sz="1050" b="1" dirty="0">
                <a:latin typeface="Meiryo UI" pitchFamily="50" charset="-128"/>
                <a:ea typeface="Meiryo UI" pitchFamily="50" charset="-128"/>
                <a:cs typeface="Meiryo UI" pitchFamily="50" charset="-128"/>
              </a:rPr>
              <a:t>】</a:t>
            </a:r>
          </a:p>
          <a:p>
            <a:pPr marL="228600" indent="-228600" eaLnBrk="1" hangingPunct="1">
              <a:spcBef>
                <a:spcPts val="0"/>
              </a:spcBef>
              <a:buFont typeface="+mj-lt"/>
              <a:buAutoNum type="arabicPeriod"/>
              <a:defRPr/>
            </a:pPr>
            <a:r>
              <a:rPr lang="ja-JP" altLang="en-US" sz="1050" b="1" dirty="0">
                <a:latin typeface="Meiryo UI" pitchFamily="50" charset="-128"/>
                <a:ea typeface="Meiryo UI" pitchFamily="50" charset="-128"/>
                <a:cs typeface="Meiryo UI" pitchFamily="50" charset="-128"/>
              </a:rPr>
              <a:t>体験学習（演習課題をグループ討議で進める）　</a:t>
            </a:r>
            <a:endParaRPr lang="en-US" altLang="ja-JP" sz="1050" b="1" dirty="0">
              <a:latin typeface="Meiryo UI" pitchFamily="50" charset="-128"/>
              <a:ea typeface="Meiryo UI" pitchFamily="50" charset="-128"/>
              <a:cs typeface="Meiryo UI" pitchFamily="50" charset="-128"/>
            </a:endParaRPr>
          </a:p>
          <a:p>
            <a:pPr marL="228600" indent="-228600" eaLnBrk="1" hangingPunct="1">
              <a:spcBef>
                <a:spcPts val="0"/>
              </a:spcBef>
              <a:buFont typeface="+mj-lt"/>
              <a:buAutoNum type="arabicPeriod"/>
              <a:defRPr/>
            </a:pPr>
            <a:r>
              <a:rPr lang="ja-JP" altLang="en-US" sz="1050" b="1" dirty="0">
                <a:latin typeface="Meiryo UI" pitchFamily="50" charset="-128"/>
                <a:ea typeface="Meiryo UI" pitchFamily="50" charset="-128"/>
                <a:cs typeface="Meiryo UI" pitchFamily="50" charset="-128"/>
              </a:rPr>
              <a:t>演習まとめ（グループ発表・解説）</a:t>
            </a:r>
            <a:endParaRPr lang="en-US" altLang="ja-JP" sz="1050" b="1" dirty="0">
              <a:latin typeface="Meiryo UI" pitchFamily="50" charset="-128"/>
              <a:ea typeface="Meiryo UI" pitchFamily="50" charset="-128"/>
              <a:cs typeface="Meiryo UI" pitchFamily="50" charset="-128"/>
            </a:endParaRPr>
          </a:p>
          <a:p>
            <a:endParaRPr kumimoji="1" lang="ja-JP" altLang="en-US" sz="1050" dirty="0"/>
          </a:p>
        </p:txBody>
      </p:sp>
      <p:sp>
        <p:nvSpPr>
          <p:cNvPr id="22" name="角丸四角形 21"/>
          <p:cNvSpPr/>
          <p:nvPr/>
        </p:nvSpPr>
        <p:spPr>
          <a:xfrm>
            <a:off x="3169405" y="4077071"/>
            <a:ext cx="3599695" cy="5031433"/>
          </a:xfrm>
          <a:prstGeom prst="roundRect">
            <a:avLst>
              <a:gd name="adj" fmla="val 118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lstStyle/>
          <a:p>
            <a:pPr eaLnBrk="1" hangingPunct="1">
              <a:spcBef>
                <a:spcPts val="0"/>
              </a:spcBef>
              <a:defRPr/>
            </a:pP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（１）</a:t>
            </a:r>
            <a:r>
              <a:rPr lang="ja-JP" altLang="en-US" sz="1050" b="1" u="sng" dirty="0">
                <a:solidFill>
                  <a:schemeClr val="tx1"/>
                </a:solidFill>
                <a:latin typeface="Meiryo UI" panose="020B0604030504040204" pitchFamily="50" charset="-128"/>
                <a:ea typeface="Meiryo UI" panose="020B0604030504040204" pitchFamily="50" charset="-128"/>
                <a:cs typeface="Meiryo UI" pitchFamily="50" charset="-128"/>
              </a:rPr>
              <a:t>受付は先着順とさせていただきます。</a:t>
            </a:r>
            <a:endParaRPr lang="en-US" altLang="ja-JP" sz="1050" b="1" u="sng"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（２）参加費　賛助会員　</a:t>
            </a: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8,000</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円</a:t>
            </a: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人　　</a:t>
            </a: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　　　　 　　　　　 一般会社　</a:t>
            </a: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10,000</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円</a:t>
            </a: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人</a:t>
            </a: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　　　　　　　　　（昼食代、資料代等を含みます）</a:t>
            </a: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（３）参加申込方法：参加申込書に必要事項をご記入の上、</a:t>
            </a: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　　　　 下記までメール又は</a:t>
            </a: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FAX</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でご送付ください。</a:t>
            </a: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担当窓口</a:t>
            </a: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a:t>
            </a:r>
          </a:p>
          <a:p>
            <a:pPr eaLnBrk="1" hangingPunct="1">
              <a:spcBef>
                <a:spcPts val="0"/>
              </a:spcBef>
              <a:defRPr/>
            </a:pP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QC</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サークル青森・岩手地区幹事　</a:t>
            </a: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富士電機津軽セミコンダクタ株式会社　</a:t>
            </a: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木立　勝　　</a:t>
            </a: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E-mail</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kidachi-masaru@fujielectric.com</a:t>
            </a:r>
          </a:p>
          <a:p>
            <a:pPr eaLnBrk="1" hangingPunct="1">
              <a:spcBef>
                <a:spcPts val="0"/>
              </a:spcBef>
              <a:defRPr/>
            </a:pP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              TEL:070-2489-1824</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FAX:0173-34-6247</a:t>
            </a:r>
          </a:p>
          <a:p>
            <a:pPr eaLnBrk="1" hangingPunct="1">
              <a:spcBef>
                <a:spcPts val="0"/>
              </a:spcBef>
              <a:defRPr/>
            </a:pP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斉藤　英美　</a:t>
            </a: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E-mail</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saito-hidemi@fujielectric.com</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　</a:t>
            </a: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TEL:070-2489-1828</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FAX:0173-33-5406</a:t>
            </a:r>
          </a:p>
          <a:p>
            <a:pPr eaLnBrk="1" hangingPunct="1">
              <a:spcBef>
                <a:spcPts val="0"/>
              </a:spcBef>
              <a:defRPr/>
            </a:pP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en-US" altLang="ja-JP" sz="1050" dirty="0">
                <a:solidFill>
                  <a:srgbClr val="FF0000"/>
                </a:solidFill>
                <a:latin typeface="Meiryo UI" panose="020B0604030504040204" pitchFamily="50" charset="-128"/>
                <a:ea typeface="Meiryo UI" panose="020B0604030504040204" pitchFamily="50" charset="-128"/>
                <a:cs typeface="Meiryo UI" pitchFamily="50" charset="-128"/>
              </a:rPr>
              <a:t>【</a:t>
            </a:r>
            <a:r>
              <a:rPr lang="ja-JP" altLang="en-US" sz="1050" dirty="0">
                <a:solidFill>
                  <a:srgbClr val="FF0000"/>
                </a:solidFill>
                <a:latin typeface="Meiryo UI" panose="020B0604030504040204" pitchFamily="50" charset="-128"/>
                <a:ea typeface="Meiryo UI" panose="020B0604030504040204" pitchFamily="50" charset="-128"/>
                <a:cs typeface="Meiryo UI" pitchFamily="50" charset="-128"/>
              </a:rPr>
              <a:t>参加申込期限</a:t>
            </a:r>
            <a:r>
              <a:rPr lang="en-US" altLang="ja-JP" sz="1050" dirty="0">
                <a:solidFill>
                  <a:srgbClr val="FF0000"/>
                </a:solidFill>
                <a:latin typeface="Meiryo UI" panose="020B0604030504040204" pitchFamily="50" charset="-128"/>
                <a:ea typeface="Meiryo UI" panose="020B0604030504040204" pitchFamily="50" charset="-128"/>
                <a:cs typeface="Meiryo UI" pitchFamily="50" charset="-128"/>
              </a:rPr>
              <a:t>】</a:t>
            </a:r>
            <a:r>
              <a:rPr lang="ja-JP" altLang="en-US" sz="1050" dirty="0">
                <a:solidFill>
                  <a:srgbClr val="FF0000"/>
                </a:solidFill>
                <a:latin typeface="Meiryo UI" panose="020B0604030504040204" pitchFamily="50" charset="-128"/>
                <a:ea typeface="Meiryo UI" panose="020B0604030504040204" pitchFamily="50" charset="-128"/>
                <a:cs typeface="Meiryo UI"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　</a:t>
            </a:r>
            <a:r>
              <a:rPr lang="ja-JP" altLang="en-US" sz="1050" b="1" u="sng" dirty="0">
                <a:solidFill>
                  <a:srgbClr val="FF0000"/>
                </a:solidFill>
                <a:latin typeface="Meiryo UI" panose="020B0604030504040204" pitchFamily="50" charset="-128"/>
                <a:ea typeface="Meiryo UI" panose="020B0604030504040204" pitchFamily="50" charset="-128"/>
                <a:cs typeface="Meiryo UI" pitchFamily="50" charset="-128"/>
              </a:rPr>
              <a:t>２０２５年　７月　</a:t>
            </a:r>
            <a:r>
              <a:rPr lang="en-US" altLang="ja-JP" sz="1050" b="1" u="sng" dirty="0">
                <a:solidFill>
                  <a:srgbClr val="FF0000"/>
                </a:solidFill>
                <a:latin typeface="Meiryo UI" panose="020B0604030504040204" pitchFamily="50" charset="-128"/>
                <a:ea typeface="Meiryo UI" panose="020B0604030504040204" pitchFamily="50" charset="-128"/>
                <a:cs typeface="Meiryo UI" pitchFamily="50" charset="-128"/>
              </a:rPr>
              <a:t>31</a:t>
            </a:r>
            <a:r>
              <a:rPr lang="ja-JP" altLang="en-US" sz="1050" b="1" u="sng" dirty="0">
                <a:solidFill>
                  <a:srgbClr val="FF0000"/>
                </a:solidFill>
                <a:latin typeface="Meiryo UI" panose="020B0604030504040204" pitchFamily="50" charset="-128"/>
                <a:ea typeface="Meiryo UI" panose="020B0604030504040204" pitchFamily="50" charset="-128"/>
                <a:cs typeface="Meiryo UI" pitchFamily="50" charset="-128"/>
              </a:rPr>
              <a:t>日（木）</a:t>
            </a:r>
            <a:endParaRPr lang="en-US" altLang="ja-JP" sz="1050" u="sng" dirty="0">
              <a:solidFill>
                <a:srgbClr val="FF0000"/>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（４）参加費の納付：参加申込書に必要事項をご記入の上、</a:t>
            </a: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　　 　　下記振込先までご入金ください。</a:t>
            </a: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en-US" altLang="ja-JP" sz="1050" b="1" u="sng" dirty="0">
                <a:solidFill>
                  <a:schemeClr val="tx1"/>
                </a:solidFill>
                <a:latin typeface="Meiryo UI" panose="020B0604030504040204" pitchFamily="50" charset="-128"/>
                <a:ea typeface="Meiryo UI" panose="020B0604030504040204" pitchFamily="50" charset="-128"/>
                <a:cs typeface="Meiryo UI" pitchFamily="50" charset="-128"/>
              </a:rPr>
              <a:t>※</a:t>
            </a:r>
            <a:r>
              <a:rPr lang="ja-JP" altLang="en-US" sz="1050" b="1" u="sng" dirty="0">
                <a:solidFill>
                  <a:schemeClr val="tx1"/>
                </a:solidFill>
                <a:latin typeface="Meiryo UI" panose="020B0604030504040204" pitchFamily="50" charset="-128"/>
                <a:ea typeface="Meiryo UI" panose="020B0604030504040204" pitchFamily="50" charset="-128"/>
                <a:cs typeface="Meiryo UI" pitchFamily="50" charset="-128"/>
              </a:rPr>
              <a:t>キャンセルの場合、原則としてご返金はいたしません。</a:t>
            </a:r>
            <a:endParaRPr lang="en-US" altLang="ja-JP" sz="1050" b="1" u="sng"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ja-JP" altLang="en-US" sz="1050" b="1" u="sng" dirty="0">
                <a:solidFill>
                  <a:schemeClr val="tx1"/>
                </a:solidFill>
                <a:latin typeface="Meiryo UI" panose="020B0604030504040204" pitchFamily="50" charset="-128"/>
                <a:ea typeface="Meiryo UI" panose="020B0604030504040204" pitchFamily="50" charset="-128"/>
                <a:cs typeface="Meiryo UI" pitchFamily="50" charset="-128"/>
              </a:rPr>
              <a:t>　　あらかじめご了承願います。</a:t>
            </a: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岩手銀行（</a:t>
            </a: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0123</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）流通センター支店（</a:t>
            </a: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081</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）普通預金</a:t>
            </a: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　　　口座番号：２０７５４６９</a:t>
            </a: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　　　口座名　 ：</a:t>
            </a:r>
            <a:r>
              <a:rPr lang="en-US" altLang="ja-JP" sz="1050" dirty="0">
                <a:solidFill>
                  <a:schemeClr val="tx1"/>
                </a:solidFill>
                <a:latin typeface="Meiryo UI" panose="020B0604030504040204" pitchFamily="50" charset="-128"/>
                <a:ea typeface="Meiryo UI" panose="020B0604030504040204" pitchFamily="50" charset="-128"/>
                <a:cs typeface="Meiryo UI" pitchFamily="50" charset="-128"/>
              </a:rPr>
              <a:t>QC</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サークル東北支部青森・岩手地区事務局</a:t>
            </a: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　　　　　　　　　　　（ｷｭｰｼｰｻｰｸﾙﾄｳﾎｸｼﾌﾞｱｵﾓﾘｲﾜﾃﾁｸｼﾞﾑｷｮｸ）</a:t>
            </a: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　　　　　　　　　　　　　　　　　関　陽子（ｾｷ　ﾖｳｺ）</a:t>
            </a:r>
            <a:endParaRPr lang="en-US" altLang="ja-JP" sz="1050" dirty="0">
              <a:solidFill>
                <a:schemeClr val="tx1"/>
              </a:solidFill>
              <a:latin typeface="Meiryo UI" panose="020B0604030504040204" pitchFamily="50" charset="-128"/>
              <a:ea typeface="Meiryo UI" panose="020B0604030504040204" pitchFamily="50" charset="-128"/>
              <a:cs typeface="Meiryo UI" pitchFamily="50" charset="-128"/>
            </a:endParaRPr>
          </a:p>
          <a:p>
            <a:pPr eaLnBrk="1" hangingPunct="1">
              <a:spcBef>
                <a:spcPts val="0"/>
              </a:spcBef>
              <a:defRPr/>
            </a:pPr>
            <a:r>
              <a:rPr lang="en-US" altLang="ja-JP" sz="1050" dirty="0">
                <a:solidFill>
                  <a:srgbClr val="FF0000"/>
                </a:solidFill>
                <a:latin typeface="Meiryo UI" panose="020B0604030504040204" pitchFamily="50" charset="-128"/>
                <a:ea typeface="Meiryo UI" panose="020B0604030504040204" pitchFamily="50" charset="-128"/>
                <a:cs typeface="Meiryo UI" pitchFamily="50" charset="-128"/>
              </a:rPr>
              <a:t>【</a:t>
            </a:r>
            <a:r>
              <a:rPr lang="ja-JP" altLang="en-US" sz="1050" dirty="0">
                <a:solidFill>
                  <a:srgbClr val="FF0000"/>
                </a:solidFill>
                <a:latin typeface="Meiryo UI" panose="020B0604030504040204" pitchFamily="50" charset="-128"/>
                <a:ea typeface="Meiryo UI" panose="020B0604030504040204" pitchFamily="50" charset="-128"/>
                <a:cs typeface="Meiryo UI" pitchFamily="50" charset="-128"/>
              </a:rPr>
              <a:t>納付期限</a:t>
            </a:r>
            <a:r>
              <a:rPr lang="en-US" altLang="ja-JP" sz="1050" dirty="0">
                <a:solidFill>
                  <a:srgbClr val="FF0000"/>
                </a:solidFill>
                <a:latin typeface="Meiryo UI" panose="020B0604030504040204" pitchFamily="50" charset="-128"/>
                <a:ea typeface="Meiryo UI" panose="020B0604030504040204" pitchFamily="50" charset="-128"/>
                <a:cs typeface="Meiryo UI" pitchFamily="50" charset="-128"/>
              </a:rPr>
              <a:t>】</a:t>
            </a:r>
            <a:r>
              <a:rPr lang="ja-JP" altLang="en-US" sz="1050" dirty="0">
                <a:solidFill>
                  <a:srgbClr val="FF0000"/>
                </a:solidFill>
                <a:latin typeface="Meiryo UI" panose="020B0604030504040204" pitchFamily="50" charset="-128"/>
                <a:ea typeface="Meiryo UI" panose="020B0604030504040204" pitchFamily="50" charset="-128"/>
                <a:cs typeface="Meiryo UI" pitchFamily="50" charset="-128"/>
              </a:rPr>
              <a:t>　　　　　　</a:t>
            </a:r>
            <a:r>
              <a:rPr lang="ja-JP" altLang="en-US" sz="1050" b="1" u="sng" dirty="0">
                <a:solidFill>
                  <a:srgbClr val="FF0000"/>
                </a:solidFill>
                <a:latin typeface="Meiryo UI" panose="020B0604030504040204" pitchFamily="50" charset="-128"/>
                <a:ea typeface="Meiryo UI" panose="020B0604030504040204" pitchFamily="50" charset="-128"/>
                <a:cs typeface="Meiryo UI" pitchFamily="50" charset="-128"/>
              </a:rPr>
              <a:t> ２０２５年　８月　２９日（金）</a:t>
            </a:r>
            <a:endParaRPr lang="en-US" altLang="ja-JP" sz="1050" b="1" dirty="0">
              <a:solidFill>
                <a:srgbClr val="FF0000"/>
              </a:solidFill>
              <a:latin typeface="Meiryo UI" panose="020B0604030504040204" pitchFamily="50" charset="-128"/>
              <a:ea typeface="Meiryo UI" panose="020B0604030504040204" pitchFamily="50" charset="-128"/>
              <a:cs typeface="Meiryo UI" pitchFamily="50" charset="-128"/>
            </a:endParaRPr>
          </a:p>
        </p:txBody>
      </p:sp>
      <p:grpSp>
        <p:nvGrpSpPr>
          <p:cNvPr id="23" name="グループ化 70"/>
          <p:cNvGrpSpPr>
            <a:grpSpLocks/>
          </p:cNvGrpSpPr>
          <p:nvPr/>
        </p:nvGrpSpPr>
        <p:grpSpPr bwMode="auto">
          <a:xfrm>
            <a:off x="4149080" y="3961288"/>
            <a:ext cx="1656000" cy="324000"/>
            <a:chOff x="368792" y="1349827"/>
            <a:chExt cx="1320919" cy="361381"/>
          </a:xfrm>
        </p:grpSpPr>
        <p:sp>
          <p:nvSpPr>
            <p:cNvPr id="24" name="角丸四角形 23"/>
            <p:cNvSpPr/>
            <p:nvPr/>
          </p:nvSpPr>
          <p:spPr>
            <a:xfrm>
              <a:off x="393965" y="1387867"/>
              <a:ext cx="1295746" cy="323341"/>
            </a:xfrm>
            <a:prstGeom prst="roundRect">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25" name="角丸四角形 24"/>
            <p:cNvSpPr/>
            <p:nvPr/>
          </p:nvSpPr>
          <p:spPr>
            <a:xfrm>
              <a:off x="368792" y="1349827"/>
              <a:ext cx="1291885" cy="288471"/>
            </a:xfrm>
            <a:prstGeom prst="roundRect">
              <a:avLst/>
            </a:prstGeom>
            <a:solidFill>
              <a:srgbClr val="92D05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b="1" dirty="0">
                  <a:solidFill>
                    <a:schemeClr val="tx1"/>
                  </a:solidFill>
                  <a:latin typeface="Meiryo UI" pitchFamily="50" charset="-128"/>
                  <a:ea typeface="Meiryo UI" pitchFamily="50" charset="-128"/>
                  <a:cs typeface="Meiryo UI" pitchFamily="50" charset="-128"/>
                </a:rPr>
                <a:t>参加申込要領</a:t>
              </a:r>
            </a:p>
          </p:txBody>
        </p:sp>
      </p:grpSp>
      <p:sp>
        <p:nvSpPr>
          <p:cNvPr id="3" name="テキスト ボックス 2"/>
          <p:cNvSpPr txBox="1"/>
          <p:nvPr/>
        </p:nvSpPr>
        <p:spPr>
          <a:xfrm>
            <a:off x="3417143" y="8854588"/>
            <a:ext cx="3108201" cy="253916"/>
          </a:xfrm>
          <a:prstGeom prst="rect">
            <a:avLst/>
          </a:prstGeom>
          <a:solidFill>
            <a:srgbClr val="FFFF99"/>
          </a:solid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お車でお越しの方には</a:t>
            </a:r>
            <a:r>
              <a:rPr lang="ja-JP" altLang="en-US" sz="1050" dirty="0">
                <a:latin typeface="Meiryo UI" panose="020B0604030504040204" pitchFamily="50" charset="-128"/>
                <a:ea typeface="Meiryo UI" panose="020B0604030504040204" pitchFamily="50" charset="-128"/>
              </a:rPr>
              <a:t>駐車場半額券をお渡しします</a:t>
            </a:r>
            <a:endParaRPr kumimoji="1" lang="ja-JP" altLang="en-US" sz="105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B9F6DF0E-DB19-447E-2655-89B868C95AA6}"/>
              </a:ext>
            </a:extLst>
          </p:cNvPr>
          <p:cNvPicPr>
            <a:picLocks noChangeAspect="1"/>
          </p:cNvPicPr>
          <p:nvPr/>
        </p:nvPicPr>
        <p:blipFill rotWithShape="1">
          <a:blip r:embed="rId4"/>
          <a:srcRect l="5183" r="6519"/>
          <a:stretch/>
        </p:blipFill>
        <p:spPr>
          <a:xfrm>
            <a:off x="5624575" y="1635721"/>
            <a:ext cx="1106425" cy="680930"/>
          </a:xfrm>
          <a:prstGeom prst="rect">
            <a:avLst/>
          </a:prstGeom>
        </p:spPr>
      </p:pic>
      <p:pic>
        <p:nvPicPr>
          <p:cNvPr id="7" name="図 6"/>
          <p:cNvPicPr>
            <a:picLocks noChangeAspect="1"/>
          </p:cNvPicPr>
          <p:nvPr/>
        </p:nvPicPr>
        <p:blipFill rotWithShape="1">
          <a:blip r:embed="rId5"/>
          <a:srcRect l="27053" t="28464" r="13411" b="20602"/>
          <a:stretch/>
        </p:blipFill>
        <p:spPr>
          <a:xfrm>
            <a:off x="188640" y="8100392"/>
            <a:ext cx="1614217" cy="839392"/>
          </a:xfrm>
          <a:prstGeom prst="rect">
            <a:avLst/>
          </a:prstGeom>
          <a:ln w="34925">
            <a:solidFill>
              <a:srgbClr val="FF0000"/>
            </a:solidFill>
          </a:ln>
        </p:spPr>
      </p:pic>
      <p:sp>
        <p:nvSpPr>
          <p:cNvPr id="4" name="テキスト ボックス 3"/>
          <p:cNvSpPr txBox="1"/>
          <p:nvPr/>
        </p:nvSpPr>
        <p:spPr>
          <a:xfrm>
            <a:off x="1147964" y="8221230"/>
            <a:ext cx="546625" cy="246221"/>
          </a:xfrm>
          <a:prstGeom prst="rect">
            <a:avLst/>
          </a:prstGeom>
          <a:solidFill>
            <a:srgbClr val="FFFF99"/>
          </a:solidFill>
        </p:spPr>
        <p:txBody>
          <a:bodyPr wrap="none" lIns="0" tIns="0" rIns="0" bIns="0" rtlCol="0">
            <a:spAutoFit/>
          </a:bodyPr>
          <a:lstStyle/>
          <a:p>
            <a:r>
              <a:rPr kumimoji="1" lang="en-US" altLang="ja-JP" sz="800" dirty="0">
                <a:latin typeface="Meiryo UI" panose="020B0604030504040204" pitchFamily="50" charset="-128"/>
                <a:ea typeface="Meiryo UI" panose="020B0604030504040204" pitchFamily="50" charset="-128"/>
              </a:rPr>
              <a:t>150</a:t>
            </a:r>
            <a:r>
              <a:rPr kumimoji="1" lang="ja-JP" altLang="en-US" sz="800" dirty="0">
                <a:latin typeface="Meiryo UI" panose="020B0604030504040204" pitchFamily="50" charset="-128"/>
                <a:ea typeface="Meiryo UI" panose="020B0604030504040204" pitchFamily="50" charset="-128"/>
              </a:rPr>
              <a:t>台収容</a:t>
            </a:r>
            <a:endParaRPr kumimoji="1" lang="en-US" altLang="ja-JP" sz="800" dirty="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220</a:t>
            </a:r>
            <a:r>
              <a:rPr lang="ja-JP" altLang="en-US" sz="800" dirty="0">
                <a:latin typeface="Meiryo UI" panose="020B0604030504040204" pitchFamily="50" charset="-128"/>
                <a:ea typeface="Meiryo UI" panose="020B0604030504040204" pitchFamily="50" charset="-128"/>
              </a:rPr>
              <a:t>円</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時間</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445217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3862</TotalTime>
  <Words>674</Words>
  <Application>Microsoft Office PowerPoint</Application>
  <PresentationFormat>画面に合わせる (4:3)</PresentationFormat>
  <Paragraphs>69</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Meiryo UI</vt:lpstr>
      <vt:lpstr>Arial</vt:lpstr>
      <vt:lpstr>Calibri</vt:lpstr>
      <vt:lpstr>Office ​​テーマ</vt:lpstr>
      <vt:lpstr>PowerPoint プレゼンテーション</vt:lpstr>
    </vt:vector>
  </TitlesOfParts>
  <Company>NECグループ標準PCサービス</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1123060169786</dc:creator>
  <cp:lastModifiedBy>Youko Seki/関　陽子</cp:lastModifiedBy>
  <cp:revision>201</cp:revision>
  <cp:lastPrinted>2018-08-03T01:23:38Z</cp:lastPrinted>
  <dcterms:created xsi:type="dcterms:W3CDTF">2014-09-22T02:19:01Z</dcterms:created>
  <dcterms:modified xsi:type="dcterms:W3CDTF">2025-07-24T06:54:44Z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dd209e-37c4-4e15-ab1b-f9befe71def1_Enabled">
    <vt:lpwstr>true</vt:lpwstr>
  </property>
  <property fmtid="{D5CDD505-2E9C-101B-9397-08002B2CF9AE}" pid="3" name="MSIP_Label_6add209e-37c4-4e15-ab1b-f9befe71def1_SetDate">
    <vt:lpwstr>2024-06-18T05:17:25Z</vt:lpwstr>
  </property>
  <property fmtid="{D5CDD505-2E9C-101B-9397-08002B2CF9AE}" pid="4" name="MSIP_Label_6add209e-37c4-4e15-ab1b-f9befe71def1_Method">
    <vt:lpwstr>Standard</vt:lpwstr>
  </property>
  <property fmtid="{D5CDD505-2E9C-101B-9397-08002B2CF9AE}" pid="5" name="MSIP_Label_6add209e-37c4-4e15-ab1b-f9befe71def1_Name">
    <vt:lpwstr>G_MIP_Confidential_Exception</vt:lpwstr>
  </property>
  <property fmtid="{D5CDD505-2E9C-101B-9397-08002B2CF9AE}" pid="6" name="MSIP_Label_6add209e-37c4-4e15-ab1b-f9befe71def1_SiteId">
    <vt:lpwstr>69405920-b673-4f7c-8845-e124e9d08af2</vt:lpwstr>
  </property>
  <property fmtid="{D5CDD505-2E9C-101B-9397-08002B2CF9AE}" pid="7" name="MSIP_Label_6add209e-37c4-4e15-ab1b-f9befe71def1_ActionId">
    <vt:lpwstr>eff9bde9-10cf-4c68-9641-57c99fe10df7</vt:lpwstr>
  </property>
  <property fmtid="{D5CDD505-2E9C-101B-9397-08002B2CF9AE}" pid="8" name="MSIP_Label_6add209e-37c4-4e15-ab1b-f9befe71def1_ContentBits">
    <vt:lpwstr>0</vt:lpwstr>
  </property>
</Properties>
</file>