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0000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9E2789-5DCE-4898-A721-88A4767B51E5}" v="197" dt="2025-07-18T05:23:33.6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 showGuides="1">
      <p:cViewPr>
        <p:scale>
          <a:sx n="62" d="100"/>
          <a:sy n="62" d="100"/>
        </p:scale>
        <p:origin x="752" y="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1438-0492-40D4-8C20-2012E712F9C2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E2B45-698B-45D0-BF92-D146E07AA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1916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1438-0492-40D4-8C20-2012E712F9C2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E2B45-698B-45D0-BF92-D146E07AA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755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1438-0492-40D4-8C20-2012E712F9C2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E2B45-698B-45D0-BF92-D146E07AA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647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1438-0492-40D4-8C20-2012E712F9C2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E2B45-698B-45D0-BF92-D146E07AA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175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1438-0492-40D4-8C20-2012E712F9C2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E2B45-698B-45D0-BF92-D146E07AA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810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1438-0492-40D4-8C20-2012E712F9C2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E2B45-698B-45D0-BF92-D146E07AA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549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1438-0492-40D4-8C20-2012E712F9C2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E2B45-698B-45D0-BF92-D146E07AA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350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1438-0492-40D4-8C20-2012E712F9C2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E2B45-698B-45D0-BF92-D146E07AA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649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1438-0492-40D4-8C20-2012E712F9C2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E2B45-698B-45D0-BF92-D146E07AA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5781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1438-0492-40D4-8C20-2012E712F9C2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E2B45-698B-45D0-BF92-D146E07AA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200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1438-0492-40D4-8C20-2012E712F9C2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E2B45-698B-45D0-BF92-D146E07AA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255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1438-0492-40D4-8C20-2012E712F9C2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E2B45-698B-45D0-BF92-D146E07AA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517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0"/>
          <p:cNvSpPr>
            <a:spLocks noChangeArrowheads="1"/>
          </p:cNvSpPr>
          <p:nvPr/>
        </p:nvSpPr>
        <p:spPr bwMode="auto">
          <a:xfrm>
            <a:off x="346745" y="115414"/>
            <a:ext cx="11425806" cy="112425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65066" tIns="7786" rIns="65066" bIns="7786" anchor="ctr"/>
          <a:lstStyle/>
          <a:p>
            <a:pPr algn="ctr">
              <a:defRPr/>
            </a:pPr>
            <a:endParaRPr lang="en-US" altLang="ja-JP" sz="2400" b="1" dirty="0">
              <a:effectLst>
                <a:innerShdw blurRad="63500" dist="50800" dir="18900000">
                  <a:prstClr val="black">
                    <a:alpha val="50000"/>
                  </a:prstClr>
                </a:innerShdw>
                <a:reflection endPos="0" dist="50800" dir="5400000" sy="-100000" algn="bl" rotWithShape="0"/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r>
              <a:rPr lang="ja-JP" altLang="en-US" sz="24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endPos="0" dist="50800" dir="5400000" sy="-100000" algn="bl" rotWithShape="0"/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第６６６３回</a:t>
            </a:r>
            <a:r>
              <a:rPr lang="en-US" altLang="ja-JP" sz="24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endPos="0" dist="50800" dir="5400000" sy="-100000" algn="bl" rotWithShape="0"/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QC</a:t>
            </a:r>
            <a:r>
              <a:rPr lang="ja-JP" altLang="en-US" sz="24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endPos="0" dist="50800" dir="5400000" sy="-100000" algn="bl" rotWithShape="0"/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サークル宮城地区小集団改善活動事例発表大会</a:t>
            </a:r>
            <a:endParaRPr lang="en-US" altLang="ja-JP" sz="2400" b="1" dirty="0">
              <a:effectLst>
                <a:innerShdw blurRad="63500" dist="50800" dir="18900000">
                  <a:prstClr val="black">
                    <a:alpha val="50000"/>
                  </a:prstClr>
                </a:innerShdw>
                <a:reflection endPos="0" dist="50800" dir="5400000" sy="-100000" algn="bl" rotWithShape="0"/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r>
              <a:rPr lang="ja-JP" altLang="en-US" sz="24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endPos="0" dist="50800" dir="5400000" sy="-100000" algn="bl" rotWithShape="0"/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</a:t>
            </a:r>
            <a:r>
              <a:rPr lang="en-US" altLang="ja-JP" sz="24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endPos="0" dist="50800" dir="5400000" sy="-100000" algn="bl" rotWithShape="0"/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《</a:t>
            </a:r>
            <a:r>
              <a:rPr lang="ja-JP" altLang="en-US" sz="24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endPos="0" dist="50800" dir="5400000" sy="-100000" algn="bl" rotWithShape="0"/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第１９回宮城県知事賞</a:t>
            </a:r>
            <a:r>
              <a:rPr lang="en-US" altLang="ja-JP" sz="24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endPos="0" dist="50800" dir="5400000" sy="-100000" algn="bl" rotWithShape="0"/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》</a:t>
            </a:r>
            <a:r>
              <a:rPr lang="ja-JP" altLang="en-US" sz="24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endPos="0" dist="50800" dir="5400000" sy="-100000" algn="bl" rotWithShape="0"/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発表サークル募集のご案内</a:t>
            </a:r>
            <a:endParaRPr lang="en-US" altLang="ja-JP" sz="2400" b="1" dirty="0">
              <a:effectLst>
                <a:innerShdw blurRad="63500" dist="50800" dir="18900000">
                  <a:prstClr val="black">
                    <a:alpha val="50000"/>
                  </a:prstClr>
                </a:innerShdw>
                <a:reflection endPos="0" dist="50800" dir="5400000" sy="-100000" algn="bl" rotWithShape="0"/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Aft>
                <a:spcPts val="600"/>
              </a:spcAft>
              <a:defRPr/>
            </a:pPr>
            <a:r>
              <a:rPr lang="ja-JP" altLang="en-US" sz="1401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主催：ＱＣサークル宮城地区　　協賛：ＱＣサ－クル福島地区　　　 後援：ＱＣサークル本部　・　一般財団法人 日本科学技術連盟</a:t>
            </a:r>
            <a:endParaRPr lang="en-US" altLang="ja-JP" sz="1401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defRPr/>
            </a:pPr>
            <a:endParaRPr lang="ja-JP" altLang="ja-JP" sz="140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pic>
        <p:nvPicPr>
          <p:cNvPr id="4099" name="図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73" y="213823"/>
            <a:ext cx="628415" cy="631196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350459" y="1338079"/>
            <a:ext cx="5836870" cy="4005061"/>
          </a:xfrm>
          <a:prstGeom prst="rect">
            <a:avLst/>
          </a:prstGeom>
          <a:solidFill>
            <a:schemeClr val="bg1"/>
          </a:solidFill>
          <a:ln w="762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63056" bIns="0"/>
          <a:lstStyle/>
          <a:p>
            <a:pPr algn="ctr">
              <a:spcBef>
                <a:spcPts val="600"/>
              </a:spcBef>
              <a:defRPr/>
            </a:pPr>
            <a:r>
              <a:rPr lang="ja-JP" altLang="en-US" sz="1182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182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sz="1182" b="1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spcBef>
                <a:spcPts val="600"/>
              </a:spcBef>
              <a:defRPr/>
            </a:pPr>
            <a:r>
              <a:rPr lang="ja-JP" altLang="en-US" sz="1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体験談発表のご案内</a:t>
            </a:r>
            <a:endParaRPr lang="en-US" altLang="ja-JP" sz="14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endParaRPr lang="en-US" altLang="ja-JP" sz="1051" b="1" u="sng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ＱＣサ－クル宮城地区の活動の一環として、小集団改善活動事例発表大会を</a:t>
            </a:r>
            <a:endParaRPr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13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開催致します。</a:t>
            </a:r>
          </a:p>
          <a:p>
            <a:pPr>
              <a:defRPr/>
            </a:pPr>
            <a:r>
              <a:rPr lang="ja-JP" altLang="en-US" sz="13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頃職場で活躍されているサ－クルの皆様の活動成果をこの機会に是非発表して頂きサ－クルのレベルアップと貴社における小集団活動の発展の「学びの場」として頂きますよう、ご案内いたします。尚、第一位のサークルには≪宮城県知事賞≫・第</a:t>
            </a:r>
            <a:r>
              <a:rPr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位のサークルには≪優秀賞≫が授与されます。また、本大会は２０２６年７月開催の東北支部総合大会の選考も兼ねた大会です。</a:t>
            </a:r>
          </a:p>
          <a:p>
            <a:pPr>
              <a:defRPr/>
            </a:pPr>
            <a:endParaRPr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募集要領　 ：発表サークル８サ</a:t>
            </a:r>
            <a:r>
              <a:rPr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クル</a:t>
            </a:r>
            <a:endParaRPr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13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発表時間　 ：１５分　　質疑応答２分　　講評３分</a:t>
            </a:r>
          </a:p>
          <a:p>
            <a:pPr>
              <a:defRPr/>
            </a:pPr>
            <a:r>
              <a:rPr lang="ja-JP" altLang="en-US" sz="13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</a:t>
            </a:r>
            <a:r>
              <a:rPr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申込方法　 ：右記の申込書にご記入の上、お申込み下さい</a:t>
            </a:r>
            <a:endParaRPr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13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締切り日　  ：２０２５年 ８月 ２１日（木）</a:t>
            </a:r>
          </a:p>
          <a:p>
            <a:pPr>
              <a:defRPr/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</a:t>
            </a:r>
            <a:r>
              <a:rPr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問い合せ　　：宮城地区大会担当事務局迄お願い致します。</a:t>
            </a:r>
            <a:endParaRPr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</a:t>
            </a:r>
            <a:r>
              <a:rPr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要旨集締切日：９月１６日（火）</a:t>
            </a:r>
            <a:endParaRPr lang="en-US" altLang="ja-JP" sz="13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発表サークル・発表テーマが決定していない場合は</a:t>
            </a:r>
            <a:r>
              <a:rPr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確認中</a:t>
            </a:r>
            <a:r>
              <a:rPr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でもＯＫです。</a:t>
            </a:r>
            <a:endParaRPr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endParaRPr lang="en-US" altLang="ja-JP" sz="1182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endParaRPr lang="ja-JP" altLang="en-US" sz="1182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115767"/>
              </p:ext>
            </p:extLst>
          </p:nvPr>
        </p:nvGraphicFramePr>
        <p:xfrm>
          <a:off x="6356059" y="1645858"/>
          <a:ext cx="5485482" cy="441731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02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3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4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会社・事業所名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63036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9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所在地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住所〒：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/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TEL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：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63036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27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連絡担当者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所属：　　　　　　　　　　　（役職　　　　　）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氏名：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Email:</a:t>
                      </a:r>
                    </a:p>
                    <a:p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TEL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：　　　　　　　  　　　 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FAX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：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63036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0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発表サークル名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（ふりがな）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b="1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63036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0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発表者氏名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（ふりがな）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①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②</a:t>
                      </a:r>
                    </a:p>
                  </a:txBody>
                  <a:tcPr marL="63036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0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発表テーマ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b="1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63036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6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発表補助人員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ＰＣ操作（　　　　　）人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63036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421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申込先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ＱＣサ－クル宮城地区事務局　星　陽子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リコ－インダストリ－（株）ものづくり価値向上推進室　基盤強化Ｇ</a:t>
                      </a:r>
                      <a:endParaRPr kumimoji="1" lang="en-US" altLang="zh-TW" sz="110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E-mail:yohko_hoshi1@jp.ricoh.com</a:t>
                      </a:r>
                    </a:p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TEL:080-7341-4875</a:t>
                      </a:r>
                    </a:p>
                  </a:txBody>
                  <a:tcPr marL="63036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053" name="Rectangle 24"/>
          <p:cNvSpPr>
            <a:spLocks noChangeArrowheads="1"/>
          </p:cNvSpPr>
          <p:nvPr/>
        </p:nvSpPr>
        <p:spPr bwMode="auto">
          <a:xfrm>
            <a:off x="346744" y="5519920"/>
            <a:ext cx="5836869" cy="1223556"/>
          </a:xfrm>
          <a:prstGeom prst="rect">
            <a:avLst/>
          </a:prstGeom>
          <a:solidFill>
            <a:schemeClr val="bg1">
              <a:alpha val="75000"/>
            </a:schemeClr>
          </a:solidFill>
          <a:ln w="76200" cmpd="dbl">
            <a:solidFill>
              <a:srgbClr val="000000"/>
            </a:solidFill>
            <a:miter lim="800000"/>
            <a:headEnd/>
            <a:tailEnd/>
          </a:ln>
        </p:spPr>
        <p:txBody>
          <a:bodyPr lIns="11122" tIns="11122" rIns="11122" bIns="11122" anchor="ctr"/>
          <a:lstStyle/>
          <a:p>
            <a:pPr algn="just">
              <a:defRPr/>
            </a:pPr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日時：２０２５年１０月１６日</a:t>
            </a:r>
            <a:r>
              <a:rPr lang="en-US" altLang="ja-JP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(</a:t>
            </a:r>
            <a:r>
              <a:rPr lang="ja-JP" altLang="en-US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木</a:t>
            </a:r>
            <a:r>
              <a:rPr lang="en-US" altLang="ja-JP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) </a:t>
            </a:r>
            <a:r>
              <a:rPr lang="ja-JP" altLang="en-US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１２：４５～１７：００　　　　　　　　　　　　　　　　　</a:t>
            </a:r>
          </a:p>
          <a:p>
            <a:pPr>
              <a:defRPr/>
            </a:pPr>
            <a:r>
              <a:rPr lang="ja-JP" altLang="en-US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会場：日立システムズホール仙台＜シアターホール＞　</a:t>
            </a:r>
            <a:endParaRPr lang="en-US" altLang="ja-JP" sz="16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</a:t>
            </a:r>
            <a:r>
              <a:rPr lang="ja-JP" altLang="en-US" sz="1400" b="0" i="0" dirty="0">
                <a:solidFill>
                  <a:srgbClr val="1F1F1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仙台市青葉区旭ケ丘</a:t>
            </a:r>
            <a:r>
              <a:rPr lang="en-US" altLang="ja-JP" sz="1400" b="0" i="0" dirty="0">
                <a:solidFill>
                  <a:srgbClr val="1F1F1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b="0" i="0" dirty="0">
                <a:solidFill>
                  <a:srgbClr val="1F1F1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丁目</a:t>
            </a:r>
            <a:r>
              <a:rPr lang="en-US" altLang="ja-JP" sz="1400" b="0" i="0" dirty="0">
                <a:solidFill>
                  <a:srgbClr val="1F1F1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27-5</a:t>
            </a:r>
          </a:p>
          <a:p>
            <a:pPr>
              <a:defRPr/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TEL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022-276-2110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AD2D97B-CA23-66E5-77DE-CC42BCD4DA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4236" y="6063176"/>
            <a:ext cx="965352" cy="503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4">
            <a:extLst>
              <a:ext uri="{FF2B5EF4-FFF2-40B4-BE49-F238E27FC236}">
                <a16:creationId xmlns:a16="http://schemas.microsoft.com/office/drawing/2014/main" id="{F36506C7-D078-EBEC-A66D-215ADBE944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6060" y="6192208"/>
            <a:ext cx="5485481" cy="551492"/>
          </a:xfrm>
          <a:prstGeom prst="rect">
            <a:avLst/>
          </a:prstGeom>
          <a:gradFill>
            <a:gsLst>
              <a:gs pos="83000">
                <a:srgbClr val="F6DCF6"/>
              </a:gs>
              <a:gs pos="4000">
                <a:srgbClr val="F9C6F9"/>
              </a:gs>
              <a:gs pos="100000">
                <a:schemeClr val="bg1">
                  <a:lumMod val="95000"/>
                </a:schemeClr>
              </a:gs>
            </a:gsLst>
            <a:lin ang="5400000" scaled="1"/>
          </a:gradFill>
          <a:ln w="19050" cmpd="sng">
            <a:solidFill>
              <a:schemeClr val="tx1"/>
            </a:solidFill>
            <a:prstDash val="lgDashDot"/>
            <a:miter lim="800000"/>
            <a:headEnd/>
            <a:tailEnd/>
          </a:ln>
        </p:spPr>
        <p:txBody>
          <a:bodyPr lIns="11122" tIns="11122" rIns="11122" bIns="11122" anchor="ctr"/>
          <a:lstStyle/>
          <a:p>
            <a:pPr marL="180000" algn="just">
              <a:defRPr/>
            </a:pPr>
            <a:r>
              <a:rPr lang="ja-JP" altLang="en-US" sz="1400" b="1" dirty="0">
                <a:solidFill>
                  <a:srgbClr val="0000CC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🌸</a:t>
            </a:r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ホームページからも確認できます🌸</a:t>
            </a:r>
            <a:endParaRPr lang="en-US" altLang="ja-JP" sz="1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80000" algn="just">
              <a:defRPr/>
            </a:pPr>
            <a:r>
              <a:rPr lang="ja-JP" altLang="en-US" sz="1600" b="1" dirty="0">
                <a:solidFill>
                  <a:srgbClr val="0000CC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en-US" altLang="ja-JP" sz="1600" b="1" dirty="0">
                <a:solidFill>
                  <a:srgbClr val="0000CC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https://qc-members.jp/tohoku/miyagi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D7274EF-BB61-3072-C176-CBA0935A2EFB}"/>
              </a:ext>
            </a:extLst>
          </p:cNvPr>
          <p:cNvSpPr txBox="1"/>
          <p:nvPr/>
        </p:nvSpPr>
        <p:spPr>
          <a:xfrm>
            <a:off x="8282874" y="1338079"/>
            <a:ext cx="16318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申込欄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Picture 8" descr="説明会イラスト｜無料イラスト・フリー素材なら「イラストAC」">
            <a:extLst>
              <a:ext uri="{FF2B5EF4-FFF2-40B4-BE49-F238E27FC236}">
                <a16:creationId xmlns:a16="http://schemas.microsoft.com/office/drawing/2014/main" id="{63B0AE54-B800-A39D-2C5F-F9C14BB98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3825" y="165744"/>
            <a:ext cx="1011206" cy="758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5838D826-390F-A66A-DA11-E5A4B600EB58}"/>
              </a:ext>
            </a:extLst>
          </p:cNvPr>
          <p:cNvGrpSpPr/>
          <p:nvPr/>
        </p:nvGrpSpPr>
        <p:grpSpPr>
          <a:xfrm rot="499017">
            <a:off x="4532556" y="3372313"/>
            <a:ext cx="1932538" cy="964406"/>
            <a:chOff x="4413626" y="3343275"/>
            <a:chExt cx="1880653" cy="942975"/>
          </a:xfrm>
          <a:gradFill>
            <a:gsLst>
              <a:gs pos="96000">
                <a:srgbClr val="66FFFF"/>
              </a:gs>
              <a:gs pos="4000">
                <a:schemeClr val="bg1"/>
              </a:gs>
            </a:gsLst>
            <a:path path="circle">
              <a:fillToRect l="100000" b="100000"/>
            </a:path>
          </a:gradFill>
        </p:grpSpPr>
        <p:sp>
          <p:nvSpPr>
            <p:cNvPr id="5" name="吹き出し: 円形 4">
              <a:extLst>
                <a:ext uri="{FF2B5EF4-FFF2-40B4-BE49-F238E27FC236}">
                  <a16:creationId xmlns:a16="http://schemas.microsoft.com/office/drawing/2014/main" id="{678A3634-C7FC-F8E3-218E-7D11B7F1CE12}"/>
                </a:ext>
              </a:extLst>
            </p:cNvPr>
            <p:cNvSpPr/>
            <p:nvPr/>
          </p:nvSpPr>
          <p:spPr>
            <a:xfrm>
              <a:off x="4413626" y="3343275"/>
              <a:ext cx="1608556" cy="942975"/>
            </a:xfrm>
            <a:prstGeom prst="wedgeEllipseCallou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F4F76D92-0D0C-D401-E29F-6DA9919EBCF1}"/>
                </a:ext>
              </a:extLst>
            </p:cNvPr>
            <p:cNvSpPr txBox="1"/>
            <p:nvPr/>
          </p:nvSpPr>
          <p:spPr>
            <a:xfrm>
              <a:off x="4475406" y="3479006"/>
              <a:ext cx="181887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ＪＨＳ（事務・販売・</a:t>
              </a:r>
              <a:endParaRPr kumimoji="1" lang="en-US" altLang="ja-JP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r>
                <a:rPr kumimoji="1" lang="ja-JP" altLang="en-US" sz="12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サービス）部門も是非</a:t>
              </a:r>
              <a:endParaRPr kumimoji="1" lang="en-US" altLang="ja-JP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r>
                <a:rPr kumimoji="1" lang="ja-JP" altLang="en-US" sz="12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ご応募ください！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06675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688</TotalTime>
  <Words>406</Words>
  <Application>Microsoft Office PowerPoint</Application>
  <PresentationFormat>ワイド画面</PresentationFormat>
  <Paragraphs>51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HGP創英角ﾎﾟｯﾌﾟ体</vt:lpstr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>ALLIANCE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KANNO, AKEMI</dc:creator>
  <cp:keywords/>
  <cp:lastModifiedBy>Hoshi Yoko 1 (星 陽子)</cp:lastModifiedBy>
  <cp:revision>28</cp:revision>
  <cp:lastPrinted>2025-07-18T06:52:43Z</cp:lastPrinted>
  <dcterms:created xsi:type="dcterms:W3CDTF">2019-03-21T05:19:03Z</dcterms:created>
  <dcterms:modified xsi:type="dcterms:W3CDTF">2025-07-18T06:56:15Z</dcterms:modified>
  <cp:category>NONE</cp:category>
</cp:coreProperties>
</file>