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3" r:id="rId3"/>
    <p:sldId id="274" r:id="rId4"/>
  </p:sldIdLst>
  <p:sldSz cx="6858000" cy="9906000" type="A4"/>
  <p:notesSz cx="7104063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99"/>
    <a:srgbClr val="FF0000"/>
    <a:srgbClr val="000099"/>
    <a:srgbClr val="0000FF"/>
    <a:srgbClr val="003300"/>
    <a:srgbClr val="3366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48645-9014-4841-8CFD-4917CBA3E092}" v="2" dt="2025-04-16T02:02:24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782" autoAdjust="0"/>
    <p:restoredTop sz="93901" autoAdjust="0"/>
  </p:normalViewPr>
  <p:slideViewPr>
    <p:cSldViewPr showGuides="1">
      <p:cViewPr varScale="1">
        <p:scale>
          <a:sx n="72" d="100"/>
          <a:sy n="72" d="100"/>
        </p:scale>
        <p:origin x="3078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3739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600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21181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8806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842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900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0695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77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589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67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5896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9354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AD1C67-F702-FC8D-5B36-9D88D99D2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73050"/>
            <a:ext cx="5715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indent="357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ＱＣサークル山形・秋田地区事務局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Ａｓｔｅｍｏ㈱　秋田安全衛生課　　</a:t>
            </a:r>
          </a:p>
          <a:p>
            <a:pPr>
              <a:spcBef>
                <a:spcPct val="50000"/>
              </a:spcBef>
              <a:spcAft>
                <a:spcPct val="300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土場　祐子　行き　　　　　</a:t>
            </a:r>
          </a:p>
          <a:p>
            <a:pPr>
              <a:lnSpc>
                <a:spcPct val="125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参加申込みから２日経過しても返信がない場合、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お手数ですが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ja-JP" altLang="en-US" sz="12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メールかＴＥＬで確認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をお願い致します。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</a:p>
          <a:p>
            <a:pPr>
              <a:lnSpc>
                <a:spcPct val="125000"/>
              </a:lnSpc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</a:p>
          <a:p>
            <a:pPr>
              <a:lnSpc>
                <a:spcPct val="125000"/>
              </a:lnSpc>
            </a:pPr>
            <a:r>
              <a:rPr lang="ja-JP" altLang="en-US" sz="12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＊締め切り：２０２５年０５月２３日（金）</a:t>
            </a:r>
          </a:p>
          <a:p>
            <a:pPr>
              <a:lnSpc>
                <a:spcPct val="125000"/>
              </a:lnSpc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</a:p>
          <a:p>
            <a:pPr>
              <a:spcAft>
                <a:spcPct val="30000"/>
              </a:spcAft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第３３７回　ＱＣサークル山形・秋田地区</a:t>
            </a: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ＱＣサークルリーダー研修会　参加申込書</a:t>
            </a:r>
          </a:p>
        </p:txBody>
      </p:sp>
      <p:graphicFrame>
        <p:nvGraphicFramePr>
          <p:cNvPr id="31847" name="Group 103">
            <a:extLst>
              <a:ext uri="{FF2B5EF4-FFF2-40B4-BE49-F238E27FC236}">
                <a16:creationId xmlns:a16="http://schemas.microsoft.com/office/drawing/2014/main" id="{B22F7AC7-460B-DCB3-6B2C-3CD16A260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67961"/>
              </p:ext>
            </p:extLst>
          </p:nvPr>
        </p:nvGraphicFramePr>
        <p:xfrm>
          <a:off x="361950" y="2962275"/>
          <a:ext cx="6119813" cy="6270662"/>
        </p:xfrm>
        <a:graphic>
          <a:graphicData uri="http://schemas.openxmlformats.org/drawingml/2006/table">
            <a:tbl>
              <a:tblPr/>
              <a:tblGrid>
                <a:gridCol w="119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969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 社 名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42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 在 地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〒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95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会社概要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従業員数：約　　　人　　　 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業種：　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主要製品：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95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連絡担当者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所属：　　　　　　　　　　　　　　　　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役職：</a:t>
                      </a:r>
                    </a:p>
                  </a:txBody>
                  <a:tcPr marL="36000" marR="36000" marT="35984" marB="35984" anchor="ctr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6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氏名：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E-mail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711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（フリガナ）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18000" marR="18000" marT="17992" marB="1799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7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18000" marR="18000" marT="17992" marB="1799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7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18000" marR="18000" marT="17992" marB="1799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2" marB="179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50862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 加 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（テキスト代、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昼食代含み）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賛助会員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）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＝ 　　　　　円　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1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工業会会員　・一般会社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）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＝ 　　　　　円</a:t>
                      </a:r>
                    </a:p>
                  </a:txBody>
                  <a:tcPr marL="36000" marR="36000" marT="35984" marB="35984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合　　計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円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振込予定日　　　月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日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069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7889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参加費の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振込み先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秋田銀行（金融機関ｺｰﾄﾞ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: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０１１９）　横手支店（支店ｺｰﾄﾞ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: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３４１）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普通預金口座　７７７６２０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ＱＣサークル山形・秋田地区事務局　代表　土場　祐子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（どばゆうこ）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振込み期限 　　２０２５年 ０６月３０日（月）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5984" marB="3598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37" name="Text Box 67">
            <a:extLst>
              <a:ext uri="{FF2B5EF4-FFF2-40B4-BE49-F238E27FC236}">
                <a16:creationId xmlns:a16="http://schemas.microsoft.com/office/drawing/2014/main" id="{DDD80A4D-3A5F-B8C0-4D6F-F1E015D4F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9274175"/>
            <a:ext cx="4495800" cy="2746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b="1" u="sng">
                <a:ea typeface="HG丸ｺﾞｼｯｸM-PRO" panose="020F0600000000000000" pitchFamily="50" charset="-128"/>
              </a:rPr>
              <a:t>別紙、事前調査票（申込書②③）もご提出お願いいたします。</a:t>
            </a:r>
          </a:p>
        </p:txBody>
      </p:sp>
      <p:sp>
        <p:nvSpPr>
          <p:cNvPr id="3138" name="Line 68">
            <a:extLst>
              <a:ext uri="{FF2B5EF4-FFF2-40B4-BE49-F238E27FC236}">
                <a16:creationId xmlns:a16="http://schemas.microsoft.com/office/drawing/2014/main" id="{2CC03A8A-B5C1-48DA-F75A-9D84A49A5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39" name="Text Box 69">
            <a:extLst>
              <a:ext uri="{FF2B5EF4-FFF2-40B4-BE49-F238E27FC236}">
                <a16:creationId xmlns:a16="http://schemas.microsoft.com/office/drawing/2014/main" id="{DD655012-983F-CC76-0582-D43202288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u="sng">
                <a:ea typeface="HG丸ｺﾞｼｯｸM-PRO" panose="020F0600000000000000" pitchFamily="50" charset="-128"/>
              </a:rPr>
              <a:t>申込書①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23" name="Group 599">
            <a:extLst>
              <a:ext uri="{FF2B5EF4-FFF2-40B4-BE49-F238E27FC236}">
                <a16:creationId xmlns:a16="http://schemas.microsoft.com/office/drawing/2014/main" id="{CA6D167E-4656-5371-21DA-60F0B570F243}"/>
              </a:ext>
            </a:extLst>
          </p:cNvPr>
          <p:cNvGraphicFramePr>
            <a:graphicFrameLocks noGrp="1"/>
          </p:cNvGraphicFramePr>
          <p:nvPr/>
        </p:nvGraphicFramePr>
        <p:xfrm>
          <a:off x="366713" y="6996113"/>
          <a:ext cx="6119812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参加申込№２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１．問題解決型ＱＣストーリは活用していますか？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□常に活用している　　　□たまに活用する　　□今後おおいに活用したい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２．職場にて、いろんなＱＣ手法を活用していますか？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□常に４種類以上活用している　　　　 □パレート図と特性要因図のみ活用する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□今後多くのＱＣ手法を活用したい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３．データの「ばらつき」に着眼して、改善に役立てていますか？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□常に「ばらつき」に着眼し層別，時系列の考え方を取り入れている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□たまに「ばらつき」に着眼し層別、時系列の考え方を取り入れている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□今後多いに「ばらつき」に着眼していきたい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192" name="Group 568">
            <a:extLst>
              <a:ext uri="{FF2B5EF4-FFF2-40B4-BE49-F238E27FC236}">
                <a16:creationId xmlns:a16="http://schemas.microsoft.com/office/drawing/2014/main" id="{CC3F13D3-2178-B563-F4B2-C8F9344D3ED9}"/>
              </a:ext>
            </a:extLst>
          </p:cNvPr>
          <p:cNvGraphicFramePr>
            <a:graphicFrameLocks noGrp="1"/>
          </p:cNvGraphicFramePr>
          <p:nvPr/>
        </p:nvGraphicFramePr>
        <p:xfrm>
          <a:off x="374650" y="3898900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参加申込№１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１．問題解決型ＱＣストーリは活用していますか？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□常に活用している　　　□たまに活用する　　□今後おおいに活用したい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２．職場にて、いろんなＱＣ手法を活用していますか？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□常に４種類以上活用している　　　　 □パレート図と特性要因図のみ活用する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□今後多くのＱＣ手法を活用したい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３．データの「ばらつき」に着眼して、改善に役立てていますか？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□常に「ばらつき」に着眼し層別，時系列の考え方を取り入れている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□たまに「ばらつき」に着眼し層別、時系列の考え方を取り入れている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□今後多いに「ばらつき」に着眼していきたい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42" name="Line 4">
            <a:extLst>
              <a:ext uri="{FF2B5EF4-FFF2-40B4-BE49-F238E27FC236}">
                <a16:creationId xmlns:a16="http://schemas.microsoft.com/office/drawing/2014/main" id="{8D2820DC-F77E-D8D1-8226-D35C682FB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43" name="Line 66">
            <a:extLst>
              <a:ext uri="{FF2B5EF4-FFF2-40B4-BE49-F238E27FC236}">
                <a16:creationId xmlns:a16="http://schemas.microsoft.com/office/drawing/2014/main" id="{5ED03A9C-5AE7-3358-5A8F-DB1EA7DF6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851275"/>
            <a:ext cx="685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44" name="Rectangle 68">
            <a:extLst>
              <a:ext uri="{FF2B5EF4-FFF2-40B4-BE49-F238E27FC236}">
                <a16:creationId xmlns:a16="http://schemas.microsoft.com/office/drawing/2014/main" id="{B9BD089F-E5DD-B5FD-7088-6AA2DDE99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73050"/>
            <a:ext cx="6480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57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ＱＣサークル山形・秋田地区事務局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Ａｓｔｅｍｏ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株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秋田安全衛生課　土場　祐子行き　　　　</a:t>
            </a:r>
          </a:p>
          <a:p>
            <a:pPr>
              <a:spcAft>
                <a:spcPct val="30000"/>
              </a:spcAft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第３３７回　小集団改善活動研修会　事前調査票</a:t>
            </a:r>
            <a:r>
              <a:rPr lang="ja-JP" altLang="en-US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  <p:graphicFrame>
        <p:nvGraphicFramePr>
          <p:cNvPr id="27189" name="Group 565">
            <a:extLst>
              <a:ext uri="{FF2B5EF4-FFF2-40B4-BE49-F238E27FC236}">
                <a16:creationId xmlns:a16="http://schemas.microsoft.com/office/drawing/2014/main" id="{20CDB023-3F69-A748-8650-0A9A8DE4DBFC}"/>
              </a:ext>
            </a:extLst>
          </p:cNvPr>
          <p:cNvGraphicFramePr>
            <a:graphicFrameLocks noGrp="1"/>
          </p:cNvGraphicFramePr>
          <p:nvPr/>
        </p:nvGraphicFramePr>
        <p:xfrm>
          <a:off x="371475" y="1190625"/>
          <a:ext cx="6119813" cy="2168527"/>
        </p:xfrm>
        <a:graphic>
          <a:graphicData uri="http://schemas.openxmlformats.org/drawingml/2006/table">
            <a:tbl>
              <a:tblPr/>
              <a:tblGrid>
                <a:gridCol w="119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１．連絡担当者の方がご記入ください。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</a:p>
                  </a:txBody>
                  <a:tcPr marL="36000" marR="36000" marT="36005" marB="3600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 社 名</a:t>
                      </a: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1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小集団名称</a:t>
                      </a: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□ＱＣサークル　□小集団改善サークル　□ＺＤ　□ＴＰＭ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□その他（　　　　　　　　　　　　　）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導入年月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□昭和　□平成　　　年　　月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サークル数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97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２．派遣責任者の方が研修会へ参加させる目的をご記入ください。</a:t>
                      </a:r>
                    </a:p>
                  </a:txBody>
                  <a:tcPr marL="36000" marR="36000" marT="36005" marB="36005" anchor="ctr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7222" name="Group 598">
            <a:extLst>
              <a:ext uri="{FF2B5EF4-FFF2-40B4-BE49-F238E27FC236}">
                <a16:creationId xmlns:a16="http://schemas.microsoft.com/office/drawing/2014/main" id="{391D724D-5702-F5AC-3A55-8EC76CDB18E8}"/>
              </a:ext>
            </a:extLst>
          </p:cNvPr>
          <p:cNvGraphicFramePr>
            <a:graphicFrameLocks noGrp="1"/>
          </p:cNvGraphicFramePr>
          <p:nvPr/>
        </p:nvGraphicFramePr>
        <p:xfrm>
          <a:off x="376238" y="3489325"/>
          <a:ext cx="6119812" cy="263525"/>
        </p:xfrm>
        <a:graphic>
          <a:graphicData uri="http://schemas.openxmlformats.org/drawingml/2006/table">
            <a:tbl>
              <a:tblPr/>
              <a:tblGrid>
                <a:gridCol w="611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３．以下、参加者の方がご記入ください。（参加者全員）　　　　　　　　　　　　　　　　</a:t>
                      </a:r>
                    </a:p>
                  </a:txBody>
                  <a:tcPr marL="36000" marR="36000" marT="35752" marB="3575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74" name="Line 513">
            <a:extLst>
              <a:ext uri="{FF2B5EF4-FFF2-40B4-BE49-F238E27FC236}">
                <a16:creationId xmlns:a16="http://schemas.microsoft.com/office/drawing/2014/main" id="{96A2F8E3-33D6-889F-56E8-99A61183B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6923088"/>
            <a:ext cx="6858001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75" name="Text Box 550">
            <a:extLst>
              <a:ext uri="{FF2B5EF4-FFF2-40B4-BE49-F238E27FC236}">
                <a16:creationId xmlns:a16="http://schemas.microsoft.com/office/drawing/2014/main" id="{EE991F5C-44DF-074B-E6C4-33123F35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u="sng">
                <a:ea typeface="HG丸ｺﾞｼｯｸM-PRO" panose="020F0600000000000000" pitchFamily="50" charset="-128"/>
              </a:rPr>
              <a:t>申込書②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12" name="Group 164">
            <a:extLst>
              <a:ext uri="{FF2B5EF4-FFF2-40B4-BE49-F238E27FC236}">
                <a16:creationId xmlns:a16="http://schemas.microsoft.com/office/drawing/2014/main" id="{3D1CC325-5838-20D7-8F9A-DE1FD573ECAF}"/>
              </a:ext>
            </a:extLst>
          </p:cNvPr>
          <p:cNvGraphicFramePr>
            <a:graphicFrameLocks noGrp="1"/>
          </p:cNvGraphicFramePr>
          <p:nvPr/>
        </p:nvGraphicFramePr>
        <p:xfrm>
          <a:off x="366713" y="6837363"/>
          <a:ext cx="6119812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参加申込№５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１．問題解決型ＱＣストーリは活用していますか？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□常に活用している　　　□たまに活用する　　□今後おおいに活用したい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２．職場にて、いろんなＱＣ手法を活用していますか？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□常に４種類以上活用している　　　　 □パレート図と特性要因図のみ活用する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□今後多くのＱＣ手法を活用したい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３．データの「ばらつき」に着眼して、改善に役立てていますか？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□常に「ばらつき」に着眼し層別，時系列の考え方を取り入れている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□たまに「ばらつき」に着眼し層別、時系列の考え方を取り入れている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□今後多いに「ばらつき」に着眼していきたい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787" name="Group 139">
            <a:extLst>
              <a:ext uri="{FF2B5EF4-FFF2-40B4-BE49-F238E27FC236}">
                <a16:creationId xmlns:a16="http://schemas.microsoft.com/office/drawing/2014/main" id="{CD4161E2-098A-1525-95AD-246BE5BD12D3}"/>
              </a:ext>
            </a:extLst>
          </p:cNvPr>
          <p:cNvGraphicFramePr>
            <a:graphicFrameLocks noGrp="1"/>
          </p:cNvGraphicFramePr>
          <p:nvPr/>
        </p:nvGraphicFramePr>
        <p:xfrm>
          <a:off x="377825" y="3756025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参加申込№４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１．問題解決型ＱＣストーリは活用していますか？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□常に活用している　　　□たまに活用する　　□今後おおいに活用したい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２．職場にて、いろんなＱＣ手法を活用していますか？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□常に４種類以上活用している　　　　 □パレート図と特性要因図のみ活用する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□今後多くのＱＣ手法を活用したい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３．データの「ばらつき」に着眼して、改善に役立てていますか？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□常に「ばらつき」に着眼し層別，時系列の考え方を取り入れている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□たまに「ばらつき」に着眼し層別、時系列の考え方を取り入れている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□今後多いに「ばらつき」に着眼していきたい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66" name="Line 2">
            <a:extLst>
              <a:ext uri="{FF2B5EF4-FFF2-40B4-BE49-F238E27FC236}">
                <a16:creationId xmlns:a16="http://schemas.microsoft.com/office/drawing/2014/main" id="{E9914481-2EF2-D4B9-A522-026733A62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7" name="Line 3">
            <a:extLst>
              <a:ext uri="{FF2B5EF4-FFF2-40B4-BE49-F238E27FC236}">
                <a16:creationId xmlns:a16="http://schemas.microsoft.com/office/drawing/2014/main" id="{209981E8-1132-FCAE-7EA5-0D6246DB0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711575"/>
            <a:ext cx="685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8" name="Line 65">
            <a:extLst>
              <a:ext uri="{FF2B5EF4-FFF2-40B4-BE49-F238E27FC236}">
                <a16:creationId xmlns:a16="http://schemas.microsoft.com/office/drawing/2014/main" id="{101B3D19-852A-282A-CE99-CDA683086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6770688"/>
            <a:ext cx="6858001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69" name="Text Box 91">
            <a:extLst>
              <a:ext uri="{FF2B5EF4-FFF2-40B4-BE49-F238E27FC236}">
                <a16:creationId xmlns:a16="http://schemas.microsoft.com/office/drawing/2014/main" id="{0598CDAC-7782-D40D-88DD-92994003A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u="sng">
                <a:ea typeface="HG丸ｺﾞｼｯｸM-PRO" panose="020F0600000000000000" pitchFamily="50" charset="-128"/>
              </a:rPr>
              <a:t>申込書③</a:t>
            </a:r>
          </a:p>
        </p:txBody>
      </p:sp>
      <p:graphicFrame>
        <p:nvGraphicFramePr>
          <p:cNvPr id="27786" name="Group 138">
            <a:extLst>
              <a:ext uri="{FF2B5EF4-FFF2-40B4-BE49-F238E27FC236}">
                <a16:creationId xmlns:a16="http://schemas.microsoft.com/office/drawing/2014/main" id="{633E56E9-20DE-04CE-E456-8BF1E290E382}"/>
              </a:ext>
            </a:extLst>
          </p:cNvPr>
          <p:cNvGraphicFramePr>
            <a:graphicFrameLocks noGrp="1"/>
          </p:cNvGraphicFramePr>
          <p:nvPr/>
        </p:nvGraphicFramePr>
        <p:xfrm>
          <a:off x="374650" y="690563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参加申込№３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１．問題解決型ＱＣストーリは活用していますか？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□常に活用している　　　□たまに活用する　　□今後おおいに活用したい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２．職場にて、いろんなＱＣ手法を活用していますか？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□常に４種類以上活用している　　　　 □パレート図と特性要因図のみ活用する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□今後多くのＱＣ手法を活用したい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３．データの「ばらつき」に着眼して、改善に役立てていますか？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□常に「ばらつき」に着眼し層別，時系列の考え方を取り入れている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□たまに「ばらつき」に着眼し層別、時系列の考え方を取り入れている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□今後多いに「ばらつき」に着眼していきたい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1234</Words>
  <Application>Microsoft Office PowerPoint</Application>
  <PresentationFormat>A4 210 x 297 mm</PresentationFormat>
  <Paragraphs>157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HG丸ｺﾞｼｯｸM-PRO</vt:lpstr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村石敬雄</dc:creator>
  <cp:lastModifiedBy>DOBA，YUUKO / 土場祐子</cp:lastModifiedBy>
  <cp:revision>128</cp:revision>
  <cp:lastPrinted>2025-04-16T02:28:37Z</cp:lastPrinted>
  <dcterms:created xsi:type="dcterms:W3CDTF">2003-09-15T02:03:17Z</dcterms:created>
  <dcterms:modified xsi:type="dcterms:W3CDTF">2025-04-16T02:29:20Z</dcterms:modified>
</cp:coreProperties>
</file>