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49CF65-E16F-464A-B2F1-26C9FE7F27C8}" v="29" dt="2025-01-20T06:46:30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FF-7CC8-4ECF-956C-CE777938820A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3658C-2F1E-493B-8657-2D8E76FBD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40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52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10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30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71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2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8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9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8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D16F0-7554-47A8-8EF5-E8CCE0362935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8880E89-93B8-0CAC-7990-8766D34BF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17611"/>
              </p:ext>
            </p:extLst>
          </p:nvPr>
        </p:nvGraphicFramePr>
        <p:xfrm>
          <a:off x="102871" y="3864201"/>
          <a:ext cx="6663690" cy="3396965"/>
        </p:xfrm>
        <a:graphic>
          <a:graphicData uri="http://schemas.openxmlformats.org/drawingml/2006/table">
            <a:tbl>
              <a:tblPr/>
              <a:tblGrid>
                <a:gridCol w="1358204">
                  <a:extLst>
                    <a:ext uri="{9D8B030D-6E8A-4147-A177-3AD203B41FA5}">
                      <a16:colId xmlns:a16="http://schemas.microsoft.com/office/drawing/2014/main" val="510072299"/>
                    </a:ext>
                  </a:extLst>
                </a:gridCol>
                <a:gridCol w="1114152">
                  <a:extLst>
                    <a:ext uri="{9D8B030D-6E8A-4147-A177-3AD203B41FA5}">
                      <a16:colId xmlns:a16="http://schemas.microsoft.com/office/drawing/2014/main" val="1528043856"/>
                    </a:ext>
                  </a:extLst>
                </a:gridCol>
                <a:gridCol w="2228305">
                  <a:extLst>
                    <a:ext uri="{9D8B030D-6E8A-4147-A177-3AD203B41FA5}">
                      <a16:colId xmlns:a16="http://schemas.microsoft.com/office/drawing/2014/main" val="1785413295"/>
                    </a:ext>
                  </a:extLst>
                </a:gridCol>
                <a:gridCol w="742768">
                  <a:extLst>
                    <a:ext uri="{9D8B030D-6E8A-4147-A177-3AD203B41FA5}">
                      <a16:colId xmlns:a16="http://schemas.microsoft.com/office/drawing/2014/main" val="433961342"/>
                    </a:ext>
                  </a:extLst>
                </a:gridCol>
                <a:gridCol w="1220261">
                  <a:extLst>
                    <a:ext uri="{9D8B030D-6E8A-4147-A177-3AD203B41FA5}">
                      <a16:colId xmlns:a16="http://schemas.microsoft.com/office/drawing/2014/main" val="214655110"/>
                    </a:ext>
                  </a:extLst>
                </a:gridCol>
              </a:tblGrid>
              <a:tr h="3088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参加者お名前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ふりがな</a:t>
                      </a: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　　属</a:t>
                      </a: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役職</a:t>
                      </a: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サークルでの立場</a:t>
                      </a: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662045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/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354199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/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sz="11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660312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100" kern="12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296144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723854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04797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76049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74914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241993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24309"/>
                  </a:ext>
                </a:extLst>
              </a:tr>
              <a:tr h="30881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884887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ECACB0-F406-688A-762C-13FA946A4640}"/>
              </a:ext>
            </a:extLst>
          </p:cNvPr>
          <p:cNvSpPr txBox="1"/>
          <p:nvPr/>
        </p:nvSpPr>
        <p:spPr>
          <a:xfrm>
            <a:off x="1110930" y="230291"/>
            <a:ext cx="4746813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ja-JP" altLang="en-US" sz="1600" b="1" i="0" u="sng" strike="noStrike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1600" b="1" u="sng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３３９</a:t>
            </a:r>
            <a:r>
              <a:rPr lang="ja-JP" altLang="en-US" sz="1600" b="1" i="0" u="sng" strike="noStrike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 ＱＣサークルリーダー研修会参加申込書</a:t>
            </a:r>
            <a:r>
              <a:rPr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52C83C-D517-DA3D-697B-B5C6C8516525}"/>
              </a:ext>
            </a:extLst>
          </p:cNvPr>
          <p:cNvSpPr txBox="1"/>
          <p:nvPr/>
        </p:nvSpPr>
        <p:spPr>
          <a:xfrm>
            <a:off x="936497" y="7364897"/>
            <a:ext cx="4583306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1400" b="1" i="0" u="sng" strike="noStrike" dirty="0">
                <a:solidFill>
                  <a:srgbClr val="FF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≪申込み締め切り：　２０２５年５月２３日（金）≫</a:t>
            </a: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B011EF98-9C2D-D86D-BF07-CC3C47EFC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170729"/>
              </p:ext>
            </p:extLst>
          </p:nvPr>
        </p:nvGraphicFramePr>
        <p:xfrm>
          <a:off x="102871" y="1029962"/>
          <a:ext cx="6663690" cy="2753368"/>
        </p:xfrm>
        <a:graphic>
          <a:graphicData uri="http://schemas.openxmlformats.org/drawingml/2006/table">
            <a:tbl>
              <a:tblPr/>
              <a:tblGrid>
                <a:gridCol w="378977">
                  <a:extLst>
                    <a:ext uri="{9D8B030D-6E8A-4147-A177-3AD203B41FA5}">
                      <a16:colId xmlns:a16="http://schemas.microsoft.com/office/drawing/2014/main" val="1530390962"/>
                    </a:ext>
                  </a:extLst>
                </a:gridCol>
                <a:gridCol w="378977">
                  <a:extLst>
                    <a:ext uri="{9D8B030D-6E8A-4147-A177-3AD203B41FA5}">
                      <a16:colId xmlns:a16="http://schemas.microsoft.com/office/drawing/2014/main" val="2314731095"/>
                    </a:ext>
                  </a:extLst>
                </a:gridCol>
                <a:gridCol w="378977">
                  <a:extLst>
                    <a:ext uri="{9D8B030D-6E8A-4147-A177-3AD203B41FA5}">
                      <a16:colId xmlns:a16="http://schemas.microsoft.com/office/drawing/2014/main" val="3301015771"/>
                    </a:ext>
                  </a:extLst>
                </a:gridCol>
                <a:gridCol w="202584">
                  <a:extLst>
                    <a:ext uri="{9D8B030D-6E8A-4147-A177-3AD203B41FA5}">
                      <a16:colId xmlns:a16="http://schemas.microsoft.com/office/drawing/2014/main" val="508556254"/>
                    </a:ext>
                  </a:extLst>
                </a:gridCol>
                <a:gridCol w="176392">
                  <a:extLst>
                    <a:ext uri="{9D8B030D-6E8A-4147-A177-3AD203B41FA5}">
                      <a16:colId xmlns:a16="http://schemas.microsoft.com/office/drawing/2014/main" val="1903806917"/>
                    </a:ext>
                  </a:extLst>
                </a:gridCol>
                <a:gridCol w="426350">
                  <a:extLst>
                    <a:ext uri="{9D8B030D-6E8A-4147-A177-3AD203B41FA5}">
                      <a16:colId xmlns:a16="http://schemas.microsoft.com/office/drawing/2014/main" val="2016617903"/>
                    </a:ext>
                  </a:extLst>
                </a:gridCol>
                <a:gridCol w="426350">
                  <a:extLst>
                    <a:ext uri="{9D8B030D-6E8A-4147-A177-3AD203B41FA5}">
                      <a16:colId xmlns:a16="http://schemas.microsoft.com/office/drawing/2014/main" val="1043630651"/>
                    </a:ext>
                  </a:extLst>
                </a:gridCol>
                <a:gridCol w="426350">
                  <a:extLst>
                    <a:ext uri="{9D8B030D-6E8A-4147-A177-3AD203B41FA5}">
                      <a16:colId xmlns:a16="http://schemas.microsoft.com/office/drawing/2014/main" val="2462005180"/>
                    </a:ext>
                  </a:extLst>
                </a:gridCol>
                <a:gridCol w="426350">
                  <a:extLst>
                    <a:ext uri="{9D8B030D-6E8A-4147-A177-3AD203B41FA5}">
                      <a16:colId xmlns:a16="http://schemas.microsoft.com/office/drawing/2014/main" val="1873674680"/>
                    </a:ext>
                  </a:extLst>
                </a:gridCol>
                <a:gridCol w="426350">
                  <a:extLst>
                    <a:ext uri="{9D8B030D-6E8A-4147-A177-3AD203B41FA5}">
                      <a16:colId xmlns:a16="http://schemas.microsoft.com/office/drawing/2014/main" val="3268817823"/>
                    </a:ext>
                  </a:extLst>
                </a:gridCol>
                <a:gridCol w="426350">
                  <a:extLst>
                    <a:ext uri="{9D8B030D-6E8A-4147-A177-3AD203B41FA5}">
                      <a16:colId xmlns:a16="http://schemas.microsoft.com/office/drawing/2014/main" val="832868805"/>
                    </a:ext>
                  </a:extLst>
                </a:gridCol>
                <a:gridCol w="2589683">
                  <a:extLst>
                    <a:ext uri="{9D8B030D-6E8A-4147-A177-3AD203B41FA5}">
                      <a16:colId xmlns:a16="http://schemas.microsoft.com/office/drawing/2014/main" val="1806206834"/>
                    </a:ext>
                  </a:extLst>
                </a:gridCol>
              </a:tblGrid>
              <a:tr h="369977"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2025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月　　日</a:t>
                      </a:r>
                    </a:p>
                  </a:txBody>
                  <a:tcPr marL="72000" marR="72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448207"/>
                  </a:ext>
                </a:extLst>
              </a:tr>
              <a:tr h="290179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　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賛助会員・幹事会社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一般会社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（チェックをお願いします）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427388"/>
                  </a:ext>
                </a:extLst>
              </a:tr>
              <a:tr h="29017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会社名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2987"/>
                  </a:ext>
                </a:extLst>
              </a:tr>
              <a:tr h="29017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　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065569"/>
                  </a:ext>
                </a:extLst>
              </a:tr>
              <a:tr h="2901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　種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（チェックを</a:t>
                      </a:r>
                      <a:endParaRPr lang="en-US" altLang="ja-JP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お願いします）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製造業　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情報通信　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電力　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物流　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運輸　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建築土木　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</a:t>
                      </a:r>
                      <a:r>
                        <a:rPr lang="zh-TW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販売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製造業　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情報通信　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電力　　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物流　　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運輸　　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建築土木　　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</a:t>
                      </a:r>
                      <a:r>
                        <a:rPr lang="zh-TW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販売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896599"/>
                  </a:ext>
                </a:extLst>
              </a:tr>
              <a:tr h="352138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福祉　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9.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病院　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10.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　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11.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官公庁　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12.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その他（　　　　　　　　　　　　）　　　　</a:t>
                      </a:r>
                      <a:endParaRPr kumimoji="1" lang="ja-JP" altLang="en-US" sz="1800" dirty="0"/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福祉　　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9.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病院　 　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10.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　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11.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官公庁　　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12.</a:t>
                      </a: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その他（　　　　　　　　　　　　）　　　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668737"/>
                  </a:ext>
                </a:extLst>
              </a:tr>
              <a:tr h="290179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</a:t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担当者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443154"/>
                  </a:ext>
                </a:extLst>
              </a:tr>
              <a:tr h="29017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733989"/>
                  </a:ext>
                </a:extLst>
              </a:tr>
              <a:tr h="290179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014540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A471947-2580-A5C1-B690-D0930D76CF1C}"/>
              </a:ext>
            </a:extLst>
          </p:cNvPr>
          <p:cNvSpPr txBox="1"/>
          <p:nvPr/>
        </p:nvSpPr>
        <p:spPr>
          <a:xfrm>
            <a:off x="141540" y="1002111"/>
            <a:ext cx="2024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主催：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QC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サークル宮城地区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C33AE93-B9E9-380F-1212-0BE4A2C31E35}"/>
              </a:ext>
            </a:extLst>
          </p:cNvPr>
          <p:cNvSpPr txBox="1"/>
          <p:nvPr/>
        </p:nvSpPr>
        <p:spPr>
          <a:xfrm>
            <a:off x="1625918" y="7764976"/>
            <a:ext cx="4044697" cy="206210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申込先</a:t>
            </a:r>
            <a:r>
              <a:rPr lang="en-US" altLang="ja-JP" sz="14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en-US" altLang="ja-JP" sz="1400" b="0" i="0" u="none" strike="noStrike" dirty="0">
              <a:solidFill>
                <a:srgbClr val="000000"/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ＱＣサークル宮城地区 副事務局</a:t>
            </a:r>
          </a:p>
          <a:p>
            <a:pPr>
              <a:spcBef>
                <a:spcPts val="600"/>
              </a:spcBef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 トヨタ自動車東日本株式会社 </a:t>
            </a:r>
          </a:p>
          <a:p>
            <a:pPr>
              <a:spcBef>
                <a:spcPts val="600"/>
              </a:spcBef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人材開発部 技能育成室　</a:t>
            </a:r>
            <a:endParaRPr lang="en-US" altLang="ja-JP" sz="1400" b="0" i="0" u="none" strike="noStrike" dirty="0">
              <a:solidFill>
                <a:srgbClr val="000000"/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五十嵐　美喜 宛て</a:t>
            </a:r>
          </a:p>
          <a:p>
            <a:pPr>
              <a:spcBef>
                <a:spcPts val="600"/>
              </a:spcBef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Ｅメール：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miki.igarashi.a@toyota-ej.co.jp</a:t>
            </a:r>
          </a:p>
          <a:p>
            <a:pPr>
              <a:spcBef>
                <a:spcPts val="600"/>
              </a:spcBef>
            </a:pP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ＴＥＬ　：</a:t>
            </a:r>
            <a:r>
              <a:rPr lang="en-US" altLang="ja-JP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090-8306-0090</a:t>
            </a:r>
            <a:r>
              <a:rPr lang="ja-JP" altLang="en-US" sz="14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ja-JP" altLang="en-US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35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678</TotalTime>
  <Words>170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Segoe UI Symbol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 Yoko 1 (星 陽子)</dc:creator>
  <cp:lastModifiedBy>Hoshi Yoko 1 (星 陽子)</cp:lastModifiedBy>
  <cp:revision>8</cp:revision>
  <cp:lastPrinted>2024-12-11T00:10:22Z</cp:lastPrinted>
  <dcterms:created xsi:type="dcterms:W3CDTF">2024-12-10T04:23:43Z</dcterms:created>
  <dcterms:modified xsi:type="dcterms:W3CDTF">2025-04-18T02:36:09Z</dcterms:modified>
</cp:coreProperties>
</file>