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308" r:id="rId2"/>
    <p:sldId id="269" r:id="rId3"/>
    <p:sldId id="302" r:id="rId4"/>
    <p:sldId id="297" r:id="rId5"/>
    <p:sldId id="306" r:id="rId6"/>
    <p:sldId id="309" r:id="rId7"/>
    <p:sldId id="304" r:id="rId8"/>
    <p:sldId id="310" r:id="rId9"/>
    <p:sldId id="300" r:id="rId10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6F"/>
    <a:srgbClr val="69FFAD"/>
    <a:srgbClr val="FFCCFF"/>
    <a:srgbClr val="FF3300"/>
    <a:srgbClr val="FEBAAC"/>
    <a:srgbClr val="F0FC80"/>
    <a:srgbClr val="CCFFFF"/>
    <a:srgbClr val="FF00FF"/>
    <a:srgbClr val="0033CC"/>
    <a:srgbClr val="FC4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5" autoAdjust="0"/>
    <p:restoredTop sz="96702" autoAdjust="0"/>
  </p:normalViewPr>
  <p:slideViewPr>
    <p:cSldViewPr>
      <p:cViewPr varScale="1">
        <p:scale>
          <a:sx n="67" d="100"/>
          <a:sy n="67" d="100"/>
        </p:scale>
        <p:origin x="13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1668" y="-360"/>
      </p:cViewPr>
      <p:guideLst>
        <p:guide orient="horz" pos="3223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78428" cy="511323"/>
          </a:xfrm>
          <a:prstGeom prst="rect">
            <a:avLst/>
          </a:prstGeom>
        </p:spPr>
        <p:txBody>
          <a:bodyPr vert="horz" lIns="94277" tIns="47140" rIns="94277" bIns="4714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3992" y="4"/>
            <a:ext cx="3078428" cy="511323"/>
          </a:xfrm>
          <a:prstGeom prst="rect">
            <a:avLst/>
          </a:prstGeom>
        </p:spPr>
        <p:txBody>
          <a:bodyPr vert="horz" lIns="94277" tIns="47140" rIns="94277" bIns="47140" rtlCol="0"/>
          <a:lstStyle>
            <a:lvl1pPr algn="r">
              <a:defRPr sz="1200"/>
            </a:lvl1pPr>
          </a:lstStyle>
          <a:p>
            <a:fld id="{ADE6F02F-10C4-4556-B23F-66909F5E2E1A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658"/>
            <a:ext cx="3078428" cy="511322"/>
          </a:xfrm>
          <a:prstGeom prst="rect">
            <a:avLst/>
          </a:prstGeom>
        </p:spPr>
        <p:txBody>
          <a:bodyPr vert="horz" lIns="94277" tIns="47140" rIns="94277" bIns="4714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3992" y="9721658"/>
            <a:ext cx="3078428" cy="511322"/>
          </a:xfrm>
          <a:prstGeom prst="rect">
            <a:avLst/>
          </a:prstGeom>
        </p:spPr>
        <p:txBody>
          <a:bodyPr vert="horz" lIns="94277" tIns="47140" rIns="94277" bIns="47140" rtlCol="0" anchor="b"/>
          <a:lstStyle>
            <a:lvl1pPr algn="r">
              <a:defRPr sz="1200"/>
            </a:lvl1pPr>
          </a:lstStyle>
          <a:p>
            <a:fld id="{8795332C-9673-4FF6-86CC-99F0C25549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042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1731"/>
          </a:xfrm>
          <a:prstGeom prst="rect">
            <a:avLst/>
          </a:prstGeom>
        </p:spPr>
        <p:txBody>
          <a:bodyPr vert="horz" lIns="94277" tIns="47140" rIns="94277" bIns="4714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1731"/>
          </a:xfrm>
          <a:prstGeom prst="rect">
            <a:avLst/>
          </a:prstGeom>
        </p:spPr>
        <p:txBody>
          <a:bodyPr vert="horz" lIns="94277" tIns="47140" rIns="94277" bIns="47140" rtlCol="0"/>
          <a:lstStyle>
            <a:lvl1pPr algn="r">
              <a:defRPr sz="1200"/>
            </a:lvl1pPr>
          </a:lstStyle>
          <a:p>
            <a:fld id="{D0E05DB5-95E3-489B-B38E-8475A0B0ECCB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9938"/>
            <a:ext cx="5113337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77" tIns="47140" rIns="94277" bIns="471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</p:spPr>
        <p:txBody>
          <a:bodyPr vert="horz" lIns="94277" tIns="47140" rIns="94277" bIns="471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8428" cy="511731"/>
          </a:xfrm>
          <a:prstGeom prst="rect">
            <a:avLst/>
          </a:prstGeom>
        </p:spPr>
        <p:txBody>
          <a:bodyPr vert="horz" lIns="94277" tIns="47140" rIns="94277" bIns="4714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9"/>
            <a:ext cx="3078428" cy="511731"/>
          </a:xfrm>
          <a:prstGeom prst="rect">
            <a:avLst/>
          </a:prstGeom>
        </p:spPr>
        <p:txBody>
          <a:bodyPr vert="horz" lIns="94277" tIns="47140" rIns="94277" bIns="47140" rtlCol="0" anchor="b"/>
          <a:lstStyle>
            <a:lvl1pPr algn="r">
              <a:defRPr sz="1200"/>
            </a:lvl1pPr>
          </a:lstStyle>
          <a:p>
            <a:fld id="{C04A80E4-C02A-4DE1-A637-9ABB226EBC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9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A80E4-C02A-4DE1-A637-9ABB226EBCA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45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A80E4-C02A-4DE1-A637-9ABB226EBCA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51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0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36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22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08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88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91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32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82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65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24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1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A44A-EB11-46E2-955F-555BB6865314}" type="datetimeFigureOut">
              <a:rPr kumimoji="1" lang="ja-JP" altLang="en-US" smtClean="0"/>
              <a:pPr/>
              <a:t>2025/1/9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84F30-DCFE-4BFC-BE45-608F1B0561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53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E1CCC2B-7DB9-448A-B4F9-B5D9EC332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4" y="1508636"/>
            <a:ext cx="7836758" cy="5224505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79512" y="116632"/>
            <a:ext cx="8712968" cy="13441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 anchorCtr="0"/>
          <a:lstStyle/>
          <a:p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        </a:t>
            </a:r>
            <a:r>
              <a:rPr kumimoji="1" lang="ja-JP" altLang="en-US" sz="2800" b="1" dirty="0">
                <a:solidFill>
                  <a:schemeClr val="tx1"/>
                </a:solidFill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第</a:t>
            </a:r>
            <a:r>
              <a:rPr kumimoji="1" lang="en-US" altLang="ja-JP" sz="2800" b="1" dirty="0">
                <a:solidFill>
                  <a:schemeClr val="tx1"/>
                </a:solidFill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104</a:t>
            </a:r>
            <a:r>
              <a:rPr kumimoji="1" lang="ja-JP" altLang="en-US" sz="2800" b="1" dirty="0">
                <a:solidFill>
                  <a:schemeClr val="tx1"/>
                </a:solidFill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回 ＱＣサークル東海支部岐阜地区</a:t>
            </a:r>
            <a:endParaRPr kumimoji="1" lang="en-US" altLang="ja-JP" sz="2800" b="1" dirty="0">
              <a:solidFill>
                <a:schemeClr val="tx1"/>
              </a:solidFill>
              <a:latin typeface="コーポレート・ロゴ ver3 Medium" panose="02000600000000000000" pitchFamily="50" charset="-128"/>
              <a:ea typeface="コーポレート・ロゴ ver3 Medium" panose="02000600000000000000" pitchFamily="50" charset="-128"/>
            </a:endParaRPr>
          </a:p>
          <a:p>
            <a:r>
              <a:rPr lang="ja-JP" altLang="en-US" sz="2800" b="1" dirty="0">
                <a:solidFill>
                  <a:schemeClr val="tx1"/>
                </a:solidFill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              </a:t>
            </a:r>
            <a:r>
              <a:rPr lang="ja-JP" altLang="en-US" sz="3600" b="1" dirty="0">
                <a:solidFill>
                  <a:schemeClr val="tx1"/>
                </a:solidFill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小集団改善活動研修会 実施報告</a:t>
            </a:r>
            <a:endParaRPr kumimoji="1" lang="ja-JP" altLang="en-US" sz="3600" b="1" dirty="0">
              <a:solidFill>
                <a:schemeClr val="tx1"/>
              </a:solidFill>
              <a:latin typeface="コーポレート・ロゴ ver3 Medium" panose="02000600000000000000" pitchFamily="50" charset="-128"/>
              <a:ea typeface="コーポレート・ロゴ ver3 Medium" panose="0200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0072" y="609329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開 催 日  ：</a:t>
            </a:r>
            <a:r>
              <a:rPr kumimoji="1" lang="en-US" altLang="ja-JP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</a:t>
            </a:r>
            <a:r>
              <a:rPr kumimoji="1" lang="ja-JP" altLang="en-US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lang="en-US" altLang="ja-JP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kumimoji="1" lang="ja-JP" altLang="en-US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kumimoji="1" lang="ja-JP" altLang="en-US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kumimoji="1" lang="en-US" altLang="ja-JP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木</a:t>
            </a:r>
            <a:r>
              <a:rPr kumimoji="1" lang="en-US" altLang="ja-JP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endParaRPr lang="en-US" altLang="ja-JP" sz="16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6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開催場所：大垣市情報工房</a:t>
            </a:r>
            <a:endParaRPr kumimoji="1" lang="ja-JP" altLang="en-US" sz="16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746764" y="1556792"/>
            <a:ext cx="3660726" cy="1080120"/>
          </a:xfrm>
          <a:prstGeom prst="roundRect">
            <a:avLst>
              <a:gd name="adj" fmla="val 50000"/>
            </a:avLst>
          </a:prstGeom>
          <a:solidFill>
            <a:srgbClr val="FEBAAC"/>
          </a:solidFill>
          <a:ln w="44450" cmpd="dbl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【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開催コース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中級コース＆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リーダーコース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774AF46-BD00-4E66-8A9C-3FD36B63B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54" y="1340768"/>
            <a:ext cx="3660726" cy="24404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3229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256737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[</a:t>
            </a:r>
            <a:r>
              <a:rPr kumimoji="1" lang="ja-JP" altLang="en-US" sz="2400" b="1" dirty="0"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研修内容</a:t>
            </a:r>
            <a:r>
              <a:rPr kumimoji="1" lang="en-US" altLang="ja-JP" sz="2400" dirty="0"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]</a:t>
            </a:r>
            <a:endParaRPr kumimoji="1" lang="ja-JP" altLang="en-US" sz="2400" dirty="0">
              <a:latin typeface="コーポレート・ロゴ ver3 Medium" panose="02000600000000000000" pitchFamily="50" charset="-128"/>
              <a:ea typeface="コーポレート・ロゴ ver3 Medium" panose="020006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CAFCBD6-797C-19EE-B850-8283EC94FCED}"/>
              </a:ext>
            </a:extLst>
          </p:cNvPr>
          <p:cNvGrpSpPr/>
          <p:nvPr/>
        </p:nvGrpSpPr>
        <p:grpSpPr>
          <a:xfrm>
            <a:off x="179513" y="870758"/>
            <a:ext cx="4015358" cy="3246828"/>
            <a:chOff x="179513" y="686228"/>
            <a:chExt cx="4104456" cy="2526748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B3B0C8CA-0D9F-A71F-6012-353F5AED9D99}"/>
                </a:ext>
              </a:extLst>
            </p:cNvPr>
            <p:cNvSpPr txBox="1"/>
            <p:nvPr/>
          </p:nvSpPr>
          <p:spPr>
            <a:xfrm>
              <a:off x="284983" y="1232855"/>
              <a:ext cx="3998986" cy="1250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小集団活動のメンバーや</a:t>
              </a:r>
              <a:endPara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次期リーダーを対象に、</a:t>
              </a:r>
              <a:endPara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問題解決の手順・手法を</a:t>
              </a:r>
              <a:endPara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『</a:t>
              </a:r>
              <a:r>
                <a:rPr kumimoji="1" lang="ja-JP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箱づくり</a:t>
              </a:r>
              <a:r>
                <a: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』</a:t>
              </a:r>
              <a:r>
                <a:rPr kumimoji="1" lang="ja-JP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を題材に</a:t>
              </a:r>
              <a:endPara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分かりやすく学習します。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C4A7E96-5644-CCFE-0EA1-1CAF9F75B08A}"/>
                </a:ext>
              </a:extLst>
            </p:cNvPr>
            <p:cNvSpPr/>
            <p:nvPr/>
          </p:nvSpPr>
          <p:spPr>
            <a:xfrm>
              <a:off x="179513" y="908720"/>
              <a:ext cx="4104455" cy="23042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473935" y="686228"/>
              <a:ext cx="1728192" cy="39427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00206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中級コース</a:t>
              </a:r>
              <a:endParaRPr kumimoji="1"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3" name="タイトル 5">
            <a:extLst>
              <a:ext uri="{FF2B5EF4-FFF2-40B4-BE49-F238E27FC236}">
                <a16:creationId xmlns:a16="http://schemas.microsoft.com/office/drawing/2014/main" id="{3308D6F8-E5E8-D2AD-8AD0-BF03776A58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94552" y="733778"/>
            <a:ext cx="401535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[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プログラム</a:t>
            </a: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]</a:t>
            </a:r>
            <a:endParaRPr kumimoji="1" lang="ja-JP" altLang="en-US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47FBA1-F309-4DA7-8E90-8764AD525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60" y="1124744"/>
            <a:ext cx="442463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7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288231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[</a:t>
            </a:r>
            <a:r>
              <a:rPr kumimoji="1" lang="ja-JP" altLang="en-US" sz="2400" b="1" dirty="0"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研修内容</a:t>
            </a:r>
            <a:r>
              <a:rPr kumimoji="1" lang="en-US" altLang="ja-JP" sz="2400" b="1" dirty="0">
                <a:latin typeface="コーポレート・ロゴ ver3 Medium" panose="02000600000000000000" pitchFamily="50" charset="-128"/>
                <a:ea typeface="コーポレート・ロゴ ver3 Medium" panose="02000600000000000000" pitchFamily="50" charset="-128"/>
              </a:rPr>
              <a:t>]</a:t>
            </a:r>
            <a:endParaRPr kumimoji="1" lang="ja-JP" altLang="en-US" sz="2400" b="1" dirty="0">
              <a:latin typeface="コーポレート・ロゴ ver3 Medium" panose="02000600000000000000" pitchFamily="50" charset="-128"/>
              <a:ea typeface="コーポレート・ロゴ ver3 Medium" panose="020006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C6DCC8D-EC7F-A65F-05AC-E9786D296299}"/>
              </a:ext>
            </a:extLst>
          </p:cNvPr>
          <p:cNvGrpSpPr/>
          <p:nvPr/>
        </p:nvGrpSpPr>
        <p:grpSpPr>
          <a:xfrm>
            <a:off x="179513" y="908720"/>
            <a:ext cx="4896544" cy="3960440"/>
            <a:chOff x="179513" y="3092055"/>
            <a:chExt cx="4896544" cy="3456383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9B84F56-7569-2D5F-1A5E-2FD7FEAE4568}"/>
                </a:ext>
              </a:extLst>
            </p:cNvPr>
            <p:cNvSpPr txBox="1"/>
            <p:nvPr/>
          </p:nvSpPr>
          <p:spPr>
            <a:xfrm>
              <a:off x="284983" y="3573016"/>
              <a:ext cx="479107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base"/>
              <a:r>
                <a:rPr lang="en-US" altLang="ja-JP" sz="2200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1.</a:t>
              </a:r>
              <a:r>
                <a:rPr lang="ja-JP" altLang="en-US" sz="2200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講話では「リーダーの役割」</a:t>
              </a:r>
              <a:endParaRPr lang="en-US" altLang="ja-JP" sz="2200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 fontAlgn="base"/>
              <a:r>
                <a:rPr lang="ja-JP" altLang="en-US" sz="2200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と「体験談資料を作成する</a:t>
              </a:r>
              <a:endParaRPr lang="en-US" altLang="ja-JP" sz="2200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 fontAlgn="base"/>
              <a:r>
                <a:rPr lang="en-US" altLang="ja-JP" sz="2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 </a:t>
              </a:r>
              <a:r>
                <a:rPr lang="ja-JP" altLang="en-US" sz="2200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上でのポイント」を学べます。</a:t>
              </a:r>
              <a:endPara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 fontAlgn="base"/>
              <a:r>
                <a:rPr lang="en-US" altLang="ja-JP" sz="2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2.</a:t>
              </a:r>
              <a:r>
                <a:rPr lang="ja-JP" altLang="en-US" sz="2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グ</a:t>
              </a:r>
              <a:r>
                <a:rPr lang="ja-JP" altLang="en-US" sz="2200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ループ討議では、リーダー</a:t>
              </a:r>
              <a:endParaRPr lang="en-US" altLang="ja-JP" sz="2200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 fontAlgn="base"/>
              <a:r>
                <a:rPr lang="en-US" altLang="ja-JP" sz="2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 </a:t>
              </a:r>
              <a:r>
                <a:rPr lang="ja-JP" altLang="en-US" sz="2200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の悩みごとについてディス</a:t>
              </a:r>
              <a:endParaRPr lang="en-US" altLang="ja-JP" sz="2200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 fontAlgn="base"/>
              <a:r>
                <a:rPr lang="ja-JP" altLang="en-US" sz="2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ja-JP" altLang="en-US" sz="2200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カッションを行い、研修課題</a:t>
              </a:r>
              <a:endParaRPr lang="en-US" altLang="ja-JP" sz="2200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 fontAlgn="base"/>
              <a:r>
                <a:rPr lang="ja-JP" altLang="en-US" sz="2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ja-JP" altLang="en-US" sz="2200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に</a:t>
              </a:r>
              <a:r>
                <a:rPr lang="ja-JP" altLang="en-US" sz="2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つ</a:t>
              </a:r>
              <a:r>
                <a:rPr lang="ja-JP" altLang="en-US" sz="2200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いて講話を参考に</a:t>
              </a:r>
              <a:endParaRPr lang="en-US" altLang="ja-JP" sz="2200" b="0" i="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l" fontAlgn="base"/>
              <a:r>
                <a:rPr lang="ja-JP" altLang="en-US" sz="22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ja-JP" altLang="en-US" sz="2200" b="0" i="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発表資料作りを行います。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CAA4539-475E-6AAB-E092-EEBCD6157FC0}"/>
                </a:ext>
              </a:extLst>
            </p:cNvPr>
            <p:cNvSpPr/>
            <p:nvPr/>
          </p:nvSpPr>
          <p:spPr>
            <a:xfrm>
              <a:off x="179513" y="3284983"/>
              <a:ext cx="4536504" cy="32634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">
              <a:extLst>
                <a:ext uri="{FF2B5EF4-FFF2-40B4-BE49-F238E27FC236}">
                  <a16:creationId xmlns:a16="http://schemas.microsoft.com/office/drawing/2014/main" id="{C045E246-C769-7CCB-5DEA-CF6A0896ACAA}"/>
                </a:ext>
              </a:extLst>
            </p:cNvPr>
            <p:cNvSpPr/>
            <p:nvPr/>
          </p:nvSpPr>
          <p:spPr>
            <a:xfrm>
              <a:off x="467544" y="3092055"/>
              <a:ext cx="2414810" cy="394271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00206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リーダーコース</a:t>
              </a:r>
              <a:endParaRPr kumimoji="1" lang="ja-JP" altLang="en-US" sz="14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21" name="タイトル 5">
            <a:extLst>
              <a:ext uri="{FF2B5EF4-FFF2-40B4-BE49-F238E27FC236}">
                <a16:creationId xmlns:a16="http://schemas.microsoft.com/office/drawing/2014/main" id="{A66B399F-4C1C-F77E-7302-A3B2082526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4563" y="733778"/>
            <a:ext cx="401535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[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プログラム</a:t>
            </a:r>
            <a:r>
              <a:rPr kumimoji="1" lang="en-US" altLang="ja-JP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]</a:t>
            </a:r>
            <a:endParaRPr kumimoji="1" lang="ja-JP" altLang="en-US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4774EC-F9B5-42B5-98C3-FFEDF6346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64" y="1052736"/>
            <a:ext cx="416523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3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D26B798E-15F8-BDF3-FE5C-C3B12EC69FE3}"/>
              </a:ext>
            </a:extLst>
          </p:cNvPr>
          <p:cNvSpPr/>
          <p:nvPr/>
        </p:nvSpPr>
        <p:spPr>
          <a:xfrm>
            <a:off x="211783" y="116632"/>
            <a:ext cx="3064073" cy="3942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中級コース：研修風景</a:t>
            </a:r>
            <a:endParaRPr kumimoji="1" lang="ja-JP" altLang="en-US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F99ED7-A1A0-49A2-A530-CF96CF757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3" y="692888"/>
            <a:ext cx="4125600" cy="2750400"/>
          </a:xfrm>
          <a:prstGeom prst="rect">
            <a:avLst/>
          </a:prstGeom>
          <a:ln>
            <a:gradFill>
              <a:gsLst>
                <a:gs pos="2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146BF1E-9018-4974-B28A-D66A3AAB7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2" y="692888"/>
            <a:ext cx="4104168" cy="273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D2B7A27-CB20-4638-AD33-21180A0C0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3" y="3809838"/>
            <a:ext cx="4125600" cy="275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8A049CA-C26B-4D32-899E-9CBD9FE988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2" y="3809838"/>
            <a:ext cx="4125600" cy="275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72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D26B798E-15F8-BDF3-FE5C-C3B12EC69FE3}"/>
              </a:ext>
            </a:extLst>
          </p:cNvPr>
          <p:cNvSpPr/>
          <p:nvPr/>
        </p:nvSpPr>
        <p:spPr>
          <a:xfrm>
            <a:off x="211783" y="116632"/>
            <a:ext cx="3064073" cy="3942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中級コース：研修風景</a:t>
            </a:r>
            <a:endParaRPr kumimoji="1" lang="ja-JP" altLang="en-US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6FF1B2-0F69-4D5E-8959-348A70517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0" y="845791"/>
            <a:ext cx="3883073" cy="2588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086B99E-BBDD-4BAA-83D2-8EB1171E0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89" y="845791"/>
            <a:ext cx="3883072" cy="2588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6F217D-F922-4141-B735-B635721F4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4" y="3833316"/>
            <a:ext cx="3930029" cy="2620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14FDFFA-2DFB-45AD-B6D4-448FC8562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09" y="3833318"/>
            <a:ext cx="3930027" cy="2620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302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D8ABF546-E665-4270-A972-DBAF72917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08" y="5085182"/>
            <a:ext cx="2520280" cy="16801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角丸四角形 1">
            <a:extLst>
              <a:ext uri="{FF2B5EF4-FFF2-40B4-BE49-F238E27FC236}">
                <a16:creationId xmlns:a16="http://schemas.microsoft.com/office/drawing/2014/main" id="{D26B798E-15F8-BDF3-FE5C-C3B12EC69FE3}"/>
              </a:ext>
            </a:extLst>
          </p:cNvPr>
          <p:cNvSpPr/>
          <p:nvPr/>
        </p:nvSpPr>
        <p:spPr>
          <a:xfrm>
            <a:off x="211783" y="116632"/>
            <a:ext cx="3064073" cy="3942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中級コース：研修風景</a:t>
            </a:r>
            <a:endParaRPr kumimoji="1" lang="ja-JP" altLang="en-US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43B44F-CCCB-4EB9-A92A-248DE3086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6" y="784167"/>
            <a:ext cx="3930030" cy="2620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3C37A1A-54D6-4D18-94E9-0E36611C12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784167"/>
            <a:ext cx="3967251" cy="2644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66444A4-C9D0-41D8-AFCD-4DE5B05D2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6" y="3833318"/>
            <a:ext cx="3930027" cy="2620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723CD3D-6E7A-45EF-95C7-EA7C207328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93030"/>
            <a:ext cx="2952328" cy="19682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812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">
            <a:extLst>
              <a:ext uri="{FF2B5EF4-FFF2-40B4-BE49-F238E27FC236}">
                <a16:creationId xmlns:a16="http://schemas.microsoft.com/office/drawing/2014/main" id="{D35D394A-6C0B-597A-E91F-321FC9D54DDE}"/>
              </a:ext>
            </a:extLst>
          </p:cNvPr>
          <p:cNvSpPr/>
          <p:nvPr/>
        </p:nvSpPr>
        <p:spPr>
          <a:xfrm>
            <a:off x="251520" y="116632"/>
            <a:ext cx="4032448" cy="394271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リーダーコース ： 研修風景</a:t>
            </a:r>
            <a:endParaRPr kumimoji="1" lang="ja-JP" altLang="en-US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131418-2B91-465C-B4FE-18A1B6A3A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" y="791995"/>
            <a:ext cx="4116926" cy="2751956"/>
          </a:xfrm>
          <a:prstGeom prst="rect">
            <a:avLst/>
          </a:prstGeom>
          <a:ln>
            <a:gradFill>
              <a:gsLst>
                <a:gs pos="2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1000" dist="50800" dir="5400000" sy="-100000" algn="bl" rotWithShape="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B75CB3F-FA25-45D7-8805-459785653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48" y="791995"/>
            <a:ext cx="4116926" cy="2751956"/>
          </a:xfrm>
          <a:prstGeom prst="rect">
            <a:avLst/>
          </a:prstGeom>
          <a:ln>
            <a:gradFill>
              <a:gsLst>
                <a:gs pos="2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A5F70DD-E16B-42B6-A603-CFA26EB5D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" y="3760464"/>
            <a:ext cx="4116926" cy="2751956"/>
          </a:xfrm>
          <a:prstGeom prst="rect">
            <a:avLst/>
          </a:prstGeom>
          <a:ln>
            <a:gradFill>
              <a:gsLst>
                <a:gs pos="2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19353D2-4631-41CC-8996-CFC355388B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48" y="3760464"/>
            <a:ext cx="4116926" cy="2751956"/>
          </a:xfrm>
          <a:prstGeom prst="rect">
            <a:avLst/>
          </a:prstGeom>
          <a:ln>
            <a:gradFill>
              <a:gsLst>
                <a:gs pos="2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734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1">
            <a:extLst>
              <a:ext uri="{FF2B5EF4-FFF2-40B4-BE49-F238E27FC236}">
                <a16:creationId xmlns:a16="http://schemas.microsoft.com/office/drawing/2014/main" id="{B76C7FF9-91CA-4CC1-A540-0B3B5DCB76D8}"/>
              </a:ext>
            </a:extLst>
          </p:cNvPr>
          <p:cNvSpPr/>
          <p:nvPr/>
        </p:nvSpPr>
        <p:spPr>
          <a:xfrm>
            <a:off x="323528" y="116632"/>
            <a:ext cx="4032448" cy="394271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リーダーコース ： 研修風景</a:t>
            </a:r>
            <a:endParaRPr kumimoji="1" lang="ja-JP" altLang="en-US" sz="14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E4A7D8-051F-4067-A578-CFDAA531C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" y="784166"/>
            <a:ext cx="3930026" cy="262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290F96-D9EE-41FE-8FB3-242BBA95A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17" y="793720"/>
            <a:ext cx="3930027" cy="2627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517F311-4820-4E1B-998C-ED9EDE370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7" y="3772137"/>
            <a:ext cx="3930026" cy="262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50450E5-5457-4F88-BA29-D6D172ECE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9" y="3736690"/>
            <a:ext cx="3094587" cy="20685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C709D7E-667D-4666-96C4-0626737189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81066"/>
            <a:ext cx="2261889" cy="151195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0919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968552" y="2780928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多くの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ご参加をいただきまして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ありがとうございました。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角丸四角形 4">
            <a:extLst>
              <a:ext uri="{FF2B5EF4-FFF2-40B4-BE49-F238E27FC236}">
                <a16:creationId xmlns:a16="http://schemas.microsoft.com/office/drawing/2014/main" id="{4B322B66-6A88-3AF8-1B6D-A659262423A9}"/>
              </a:ext>
            </a:extLst>
          </p:cNvPr>
          <p:cNvSpPr/>
          <p:nvPr/>
        </p:nvSpPr>
        <p:spPr>
          <a:xfrm>
            <a:off x="306127" y="152500"/>
            <a:ext cx="2249649" cy="499708"/>
          </a:xfrm>
          <a:prstGeom prst="roundRect">
            <a:avLst/>
          </a:prstGeom>
          <a:solidFill>
            <a:srgbClr val="FEBAAC"/>
          </a:solidFill>
          <a:ln w="44450" cmpd="dbl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参加企業一覧</a:t>
            </a:r>
            <a:endParaRPr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1CDDD4-D689-4A8E-A733-8059315A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9172"/>
            <a:ext cx="4265873" cy="61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2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5943</TotalTime>
  <Words>198</Words>
  <Application>Microsoft Office PowerPoint</Application>
  <PresentationFormat>画面に合わせる (4:3)</PresentationFormat>
  <Paragraphs>37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BIZ UDPゴシック</vt:lpstr>
      <vt:lpstr>BIZ UDゴシック</vt:lpstr>
      <vt:lpstr>HGP創英角ﾎﾟｯﾌﾟ体</vt:lpstr>
      <vt:lpstr>コーポレート・ロゴ ver3 Medium</vt:lpstr>
      <vt:lpstr>Arial</vt:lpstr>
      <vt:lpstr>Calibri</vt:lpstr>
      <vt:lpstr>Calibri Light</vt:lpstr>
      <vt:lpstr>Office テーマ</vt:lpstr>
      <vt:lpstr>PowerPoint プレゼンテーション</vt:lpstr>
      <vt:lpstr>[プログラム]</vt:lpstr>
      <vt:lpstr>[プログラム]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保留反を減らそう</dc:title>
  <dc:creator>Kaori</dc:creator>
  <cp:lastModifiedBy>岩水　たつ江</cp:lastModifiedBy>
  <cp:revision>539</cp:revision>
  <cp:lastPrinted>2024-01-30T04:59:08Z</cp:lastPrinted>
  <dcterms:created xsi:type="dcterms:W3CDTF">2014-04-30T01:42:17Z</dcterms:created>
  <dcterms:modified xsi:type="dcterms:W3CDTF">2025-01-09T08:27:40Z</dcterms:modified>
</cp:coreProperties>
</file>