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8" r:id="rId6"/>
    <p:sldId id="257" r:id="rId7"/>
    <p:sldId id="259" r:id="rId8"/>
  </p:sldIdLst>
  <p:sldSz cx="7561263" cy="10693400"/>
  <p:notesSz cx="6735763" cy="9866313"/>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xmlns="">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00FF"/>
    <a:srgbClr val="FF0000"/>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94624" autoAdjust="0"/>
  </p:normalViewPr>
  <p:slideViewPr>
    <p:cSldViewPr>
      <p:cViewPr varScale="1">
        <p:scale>
          <a:sx n="46" d="100"/>
          <a:sy n="46" d="100"/>
        </p:scale>
        <p:origin x="-2358" y="-120"/>
      </p:cViewPr>
      <p:guideLst>
        <p:guide orient="horz" pos="3368"/>
        <p:guide pos="23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4" y="3"/>
            <a:ext cx="2919031" cy="494311"/>
          </a:xfrm>
          <a:prstGeom prst="rect">
            <a:avLst/>
          </a:prstGeom>
          <a:noFill/>
          <a:ln w="9525">
            <a:noFill/>
            <a:miter lim="800000"/>
            <a:headEnd/>
            <a:tailEnd/>
          </a:ln>
          <a:effectLst/>
        </p:spPr>
        <p:txBody>
          <a:bodyPr vert="horz" wrap="square" lIns="91359" tIns="45679" rIns="91359" bIns="45679" numCol="1" anchor="t" anchorCtr="0" compatLnSpc="1">
            <a:prstTxWarp prst="textNoShape">
              <a:avLst/>
            </a:prstTxWarp>
          </a:bodyPr>
          <a:lstStyle>
            <a:lvl1pPr defTabSz="907211" eaLnBrk="1" hangingPunct="1">
              <a:defRPr kumimoji="1" sz="1200">
                <a:latin typeface="Arial" charset="0"/>
              </a:defRPr>
            </a:lvl1pPr>
          </a:lstStyle>
          <a:p>
            <a:pPr>
              <a:defRPr/>
            </a:pPr>
            <a:endParaRPr lang="en-US" altLang="ja-JP"/>
          </a:p>
        </p:txBody>
      </p:sp>
      <p:sp>
        <p:nvSpPr>
          <p:cNvPr id="7171" name="Rectangle 3"/>
          <p:cNvSpPr>
            <a:spLocks noGrp="1" noChangeArrowheads="1"/>
          </p:cNvSpPr>
          <p:nvPr>
            <p:ph type="dt" idx="1"/>
          </p:nvPr>
        </p:nvSpPr>
        <p:spPr bwMode="auto">
          <a:xfrm>
            <a:off x="3815230" y="3"/>
            <a:ext cx="2919031" cy="494311"/>
          </a:xfrm>
          <a:prstGeom prst="rect">
            <a:avLst/>
          </a:prstGeom>
          <a:noFill/>
          <a:ln w="9525">
            <a:noFill/>
            <a:miter lim="800000"/>
            <a:headEnd/>
            <a:tailEnd/>
          </a:ln>
          <a:effectLst/>
        </p:spPr>
        <p:txBody>
          <a:bodyPr vert="horz" wrap="square" lIns="91359" tIns="45679" rIns="91359" bIns="45679" numCol="1" anchor="t" anchorCtr="0" compatLnSpc="1">
            <a:prstTxWarp prst="textNoShape">
              <a:avLst/>
            </a:prstTxWarp>
          </a:bodyPr>
          <a:lstStyle>
            <a:lvl1pPr algn="r" defTabSz="907211" eaLnBrk="1" hangingPunct="1">
              <a:defRPr kumimoji="1" sz="1200">
                <a:latin typeface="Arial" charset="0"/>
              </a:defRPr>
            </a:lvl1pPr>
          </a:lstStyle>
          <a:p>
            <a:pPr>
              <a:defRPr/>
            </a:pPr>
            <a:endParaRPr lang="en-US" altLang="ja-JP"/>
          </a:p>
        </p:txBody>
      </p:sp>
      <p:sp>
        <p:nvSpPr>
          <p:cNvPr id="6148" name="Rectangle 4"/>
          <p:cNvSpPr>
            <a:spLocks noGrp="1" noRot="1" noChangeAspect="1" noChangeArrowheads="1" noTextEdit="1"/>
          </p:cNvSpPr>
          <p:nvPr>
            <p:ph type="sldImg" idx="2"/>
          </p:nvPr>
        </p:nvSpPr>
        <p:spPr bwMode="auto">
          <a:xfrm>
            <a:off x="2060575" y="739775"/>
            <a:ext cx="26146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3279" y="4686005"/>
            <a:ext cx="5389213" cy="4441141"/>
          </a:xfrm>
          <a:prstGeom prst="rect">
            <a:avLst/>
          </a:prstGeom>
          <a:noFill/>
          <a:ln w="9525">
            <a:noFill/>
            <a:miter lim="800000"/>
            <a:headEnd/>
            <a:tailEnd/>
          </a:ln>
          <a:effectLst/>
        </p:spPr>
        <p:txBody>
          <a:bodyPr vert="horz" wrap="square" lIns="91359" tIns="45679" rIns="91359" bIns="4567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4" y="9370472"/>
            <a:ext cx="2919031" cy="494310"/>
          </a:xfrm>
          <a:prstGeom prst="rect">
            <a:avLst/>
          </a:prstGeom>
          <a:noFill/>
          <a:ln w="9525">
            <a:noFill/>
            <a:miter lim="800000"/>
            <a:headEnd/>
            <a:tailEnd/>
          </a:ln>
          <a:effectLst/>
        </p:spPr>
        <p:txBody>
          <a:bodyPr vert="horz" wrap="square" lIns="91359" tIns="45679" rIns="91359" bIns="45679" numCol="1" anchor="b" anchorCtr="0" compatLnSpc="1">
            <a:prstTxWarp prst="textNoShape">
              <a:avLst/>
            </a:prstTxWarp>
          </a:bodyPr>
          <a:lstStyle>
            <a:lvl1pPr defTabSz="907211" eaLnBrk="1" hangingPunct="1">
              <a:defRPr kumimoji="1" sz="1200">
                <a:latin typeface="Arial" charset="0"/>
              </a:defRPr>
            </a:lvl1pPr>
          </a:lstStyle>
          <a:p>
            <a:pPr>
              <a:defRPr/>
            </a:pPr>
            <a:endParaRPr lang="en-US" altLang="ja-JP"/>
          </a:p>
        </p:txBody>
      </p:sp>
      <p:sp>
        <p:nvSpPr>
          <p:cNvPr id="7175" name="Rectangle 7"/>
          <p:cNvSpPr>
            <a:spLocks noGrp="1" noChangeArrowheads="1"/>
          </p:cNvSpPr>
          <p:nvPr>
            <p:ph type="sldNum" sz="quarter" idx="5"/>
          </p:nvPr>
        </p:nvSpPr>
        <p:spPr bwMode="auto">
          <a:xfrm>
            <a:off x="3815230" y="9370472"/>
            <a:ext cx="2919031" cy="494310"/>
          </a:xfrm>
          <a:prstGeom prst="rect">
            <a:avLst/>
          </a:prstGeom>
          <a:noFill/>
          <a:ln w="9525">
            <a:noFill/>
            <a:miter lim="800000"/>
            <a:headEnd/>
            <a:tailEnd/>
          </a:ln>
          <a:effectLst/>
        </p:spPr>
        <p:txBody>
          <a:bodyPr vert="horz" wrap="square" lIns="91359" tIns="45679" rIns="91359" bIns="45679" numCol="1" anchor="b" anchorCtr="0" compatLnSpc="1">
            <a:prstTxWarp prst="textNoShape">
              <a:avLst/>
            </a:prstTxWarp>
          </a:bodyPr>
          <a:lstStyle>
            <a:lvl1pPr algn="r" defTabSz="907211" eaLnBrk="1" hangingPunct="1">
              <a:defRPr kumimoji="1" sz="1200"/>
            </a:lvl1pPr>
          </a:lstStyle>
          <a:p>
            <a:fld id="{007FC2EC-006C-4F15-8FB0-633619B3EE4D}" type="slidenum">
              <a:rPr lang="en-US" altLang="ja-JP"/>
              <a:pPr/>
              <a:t>‹#›</a:t>
            </a:fld>
            <a:endParaRPr lang="en-US" altLang="ja-JP"/>
          </a:p>
        </p:txBody>
      </p:sp>
    </p:spTree>
    <p:extLst>
      <p:ext uri="{BB962C8B-B14F-4D97-AF65-F5344CB8AC3E}">
        <p14:creationId xmlns:p14="http://schemas.microsoft.com/office/powerpoint/2010/main" val="4192914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211">
              <a:defRPr>
                <a:solidFill>
                  <a:schemeClr val="tx1"/>
                </a:solidFill>
                <a:latin typeface="Arial" panose="020B0604020202020204" pitchFamily="34" charset="0"/>
                <a:ea typeface="ＭＳ Ｐゴシック" panose="020B0600070205080204" pitchFamily="50" charset="-128"/>
              </a:defRPr>
            </a:lvl1pPr>
            <a:lvl2pPr marL="711178" indent="-273531" defTabSz="907211">
              <a:defRPr>
                <a:solidFill>
                  <a:schemeClr val="tx1"/>
                </a:solidFill>
                <a:latin typeface="Arial" panose="020B0604020202020204" pitchFamily="34" charset="0"/>
                <a:ea typeface="ＭＳ Ｐゴシック" panose="020B0600070205080204" pitchFamily="50" charset="-128"/>
              </a:defRPr>
            </a:lvl2pPr>
            <a:lvl3pPr marL="1094122" indent="-218824" defTabSz="907211">
              <a:defRPr>
                <a:solidFill>
                  <a:schemeClr val="tx1"/>
                </a:solidFill>
                <a:latin typeface="Arial" panose="020B0604020202020204" pitchFamily="34" charset="0"/>
                <a:ea typeface="ＭＳ Ｐゴシック" panose="020B0600070205080204" pitchFamily="50" charset="-128"/>
              </a:defRPr>
            </a:lvl3pPr>
            <a:lvl4pPr marL="1531771" indent="-218824" defTabSz="907211">
              <a:defRPr>
                <a:solidFill>
                  <a:schemeClr val="tx1"/>
                </a:solidFill>
                <a:latin typeface="Arial" panose="020B0604020202020204" pitchFamily="34" charset="0"/>
                <a:ea typeface="ＭＳ Ｐゴシック" panose="020B0600070205080204" pitchFamily="50" charset="-128"/>
              </a:defRPr>
            </a:lvl4pPr>
            <a:lvl5pPr marL="1969418" indent="-218824" defTabSz="907211">
              <a:defRPr>
                <a:solidFill>
                  <a:schemeClr val="tx1"/>
                </a:solidFill>
                <a:latin typeface="Arial" panose="020B0604020202020204" pitchFamily="34" charset="0"/>
                <a:ea typeface="ＭＳ Ｐゴシック" panose="020B0600070205080204" pitchFamily="50" charset="-128"/>
              </a:defRPr>
            </a:lvl5pPr>
            <a:lvl6pPr marL="2407068"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844717"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282365"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720014"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375E9FD-284C-4205-B968-6BABB45FCA84}" type="slidenum">
              <a:rPr lang="en-US" altLang="ja-JP"/>
              <a:pPr/>
              <a:t>1</a:t>
            </a:fld>
            <a:endParaRPr lang="en-US" altLang="ja-JP"/>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1853102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211">
              <a:defRPr>
                <a:solidFill>
                  <a:schemeClr val="tx1"/>
                </a:solidFill>
                <a:latin typeface="Arial" panose="020B0604020202020204" pitchFamily="34" charset="0"/>
                <a:ea typeface="ＭＳ Ｐゴシック" panose="020B0600070205080204" pitchFamily="50" charset="-128"/>
              </a:defRPr>
            </a:lvl1pPr>
            <a:lvl2pPr marL="711178" indent="-273531" defTabSz="907211">
              <a:defRPr>
                <a:solidFill>
                  <a:schemeClr val="tx1"/>
                </a:solidFill>
                <a:latin typeface="Arial" panose="020B0604020202020204" pitchFamily="34" charset="0"/>
                <a:ea typeface="ＭＳ Ｐゴシック" panose="020B0600070205080204" pitchFamily="50" charset="-128"/>
              </a:defRPr>
            </a:lvl2pPr>
            <a:lvl3pPr marL="1094122" indent="-218824" defTabSz="907211">
              <a:defRPr>
                <a:solidFill>
                  <a:schemeClr val="tx1"/>
                </a:solidFill>
                <a:latin typeface="Arial" panose="020B0604020202020204" pitchFamily="34" charset="0"/>
                <a:ea typeface="ＭＳ Ｐゴシック" panose="020B0600070205080204" pitchFamily="50" charset="-128"/>
              </a:defRPr>
            </a:lvl3pPr>
            <a:lvl4pPr marL="1531771" indent="-218824" defTabSz="907211">
              <a:defRPr>
                <a:solidFill>
                  <a:schemeClr val="tx1"/>
                </a:solidFill>
                <a:latin typeface="Arial" panose="020B0604020202020204" pitchFamily="34" charset="0"/>
                <a:ea typeface="ＭＳ Ｐゴシック" panose="020B0600070205080204" pitchFamily="50" charset="-128"/>
              </a:defRPr>
            </a:lvl4pPr>
            <a:lvl5pPr marL="1969418" indent="-218824" defTabSz="907211">
              <a:defRPr>
                <a:solidFill>
                  <a:schemeClr val="tx1"/>
                </a:solidFill>
                <a:latin typeface="Arial" panose="020B0604020202020204" pitchFamily="34" charset="0"/>
                <a:ea typeface="ＭＳ Ｐゴシック" panose="020B0600070205080204" pitchFamily="50" charset="-128"/>
              </a:defRPr>
            </a:lvl5pPr>
            <a:lvl6pPr marL="2407068"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844717"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282365"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720014"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9D356DE-1CE8-4488-8FB2-4ADEE1ACD821}" type="slidenum">
              <a:rPr lang="en-US" altLang="ja-JP"/>
              <a:pPr/>
              <a:t>2</a:t>
            </a:fld>
            <a:endParaRPr lang="en-US" altLang="ja-JP"/>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38476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211">
              <a:defRPr>
                <a:solidFill>
                  <a:schemeClr val="tx1"/>
                </a:solidFill>
                <a:latin typeface="Arial" panose="020B0604020202020204" pitchFamily="34" charset="0"/>
                <a:ea typeface="ＭＳ Ｐゴシック" panose="020B0600070205080204" pitchFamily="50" charset="-128"/>
              </a:defRPr>
            </a:lvl1pPr>
            <a:lvl2pPr marL="711178" indent="-273531" defTabSz="907211">
              <a:defRPr>
                <a:solidFill>
                  <a:schemeClr val="tx1"/>
                </a:solidFill>
                <a:latin typeface="Arial" panose="020B0604020202020204" pitchFamily="34" charset="0"/>
                <a:ea typeface="ＭＳ Ｐゴシック" panose="020B0600070205080204" pitchFamily="50" charset="-128"/>
              </a:defRPr>
            </a:lvl2pPr>
            <a:lvl3pPr marL="1094122" indent="-218824" defTabSz="907211">
              <a:defRPr>
                <a:solidFill>
                  <a:schemeClr val="tx1"/>
                </a:solidFill>
                <a:latin typeface="Arial" panose="020B0604020202020204" pitchFamily="34" charset="0"/>
                <a:ea typeface="ＭＳ Ｐゴシック" panose="020B0600070205080204" pitchFamily="50" charset="-128"/>
              </a:defRPr>
            </a:lvl3pPr>
            <a:lvl4pPr marL="1531771" indent="-218824" defTabSz="907211">
              <a:defRPr>
                <a:solidFill>
                  <a:schemeClr val="tx1"/>
                </a:solidFill>
                <a:latin typeface="Arial" panose="020B0604020202020204" pitchFamily="34" charset="0"/>
                <a:ea typeface="ＭＳ Ｐゴシック" panose="020B0600070205080204" pitchFamily="50" charset="-128"/>
              </a:defRPr>
            </a:lvl4pPr>
            <a:lvl5pPr marL="1969418" indent="-218824" defTabSz="907211">
              <a:defRPr>
                <a:solidFill>
                  <a:schemeClr val="tx1"/>
                </a:solidFill>
                <a:latin typeface="Arial" panose="020B0604020202020204" pitchFamily="34" charset="0"/>
                <a:ea typeface="ＭＳ Ｐゴシック" panose="020B0600070205080204" pitchFamily="50" charset="-128"/>
              </a:defRPr>
            </a:lvl5pPr>
            <a:lvl6pPr marL="2407068"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844717"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282365"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720014" indent="-218824" defTabSz="907211"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56C56B8-8C8E-4EE1-AA19-23AFFDFEDC1E}" type="slidenum">
              <a:rPr lang="en-US" altLang="ja-JP"/>
              <a:pPr/>
              <a:t>3</a:t>
            </a:fld>
            <a:endParaRPr lang="en-US" altLang="ja-JP"/>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126723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563" y="1749425"/>
            <a:ext cx="5672137" cy="3724275"/>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944563" y="5616575"/>
            <a:ext cx="5672137" cy="2581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429435D-6BFC-45D4-AF02-363FE7859FD0}" type="slidenum">
              <a:rPr lang="en-US" altLang="ja-JP"/>
              <a:pPr/>
              <a:t>‹#›</a:t>
            </a:fld>
            <a:endParaRPr lang="en-US" altLang="ja-JP"/>
          </a:p>
        </p:txBody>
      </p:sp>
    </p:spTree>
    <p:extLst>
      <p:ext uri="{BB962C8B-B14F-4D97-AF65-F5344CB8AC3E}">
        <p14:creationId xmlns:p14="http://schemas.microsoft.com/office/powerpoint/2010/main" val="133170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D9A2D86-7E0A-4B4D-86DA-6A7D7DE774F5}" type="slidenum">
              <a:rPr lang="en-US" altLang="ja-JP"/>
              <a:pPr/>
              <a:t>‹#›</a:t>
            </a:fld>
            <a:endParaRPr lang="en-US" altLang="ja-JP"/>
          </a:p>
        </p:txBody>
      </p:sp>
    </p:spTree>
    <p:extLst>
      <p:ext uri="{BB962C8B-B14F-4D97-AF65-F5344CB8AC3E}">
        <p14:creationId xmlns:p14="http://schemas.microsoft.com/office/powerpoint/2010/main" val="345324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5" y="428625"/>
            <a:ext cx="1700213" cy="912336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77825" y="428625"/>
            <a:ext cx="4953000" cy="91233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5DA1E3E7-0588-48BC-B366-6C0EF40DB46C}" type="slidenum">
              <a:rPr lang="en-US" altLang="ja-JP"/>
              <a:pPr/>
              <a:t>‹#›</a:t>
            </a:fld>
            <a:endParaRPr lang="en-US" altLang="ja-JP"/>
          </a:p>
        </p:txBody>
      </p:sp>
    </p:spTree>
    <p:extLst>
      <p:ext uri="{BB962C8B-B14F-4D97-AF65-F5344CB8AC3E}">
        <p14:creationId xmlns:p14="http://schemas.microsoft.com/office/powerpoint/2010/main" val="3726185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B8B0FADE-9052-4F25-A114-B3170EB4C2FE}" type="slidenum">
              <a:rPr lang="en-US" altLang="ja-JP"/>
              <a:pPr/>
              <a:t>‹#›</a:t>
            </a:fld>
            <a:endParaRPr lang="en-US" altLang="ja-JP"/>
          </a:p>
        </p:txBody>
      </p:sp>
    </p:spTree>
    <p:extLst>
      <p:ext uri="{BB962C8B-B14F-4D97-AF65-F5344CB8AC3E}">
        <p14:creationId xmlns:p14="http://schemas.microsoft.com/office/powerpoint/2010/main" val="52710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938" y="2665413"/>
            <a:ext cx="6521450" cy="4448175"/>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515938" y="7156450"/>
            <a:ext cx="6521450" cy="233838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C94908E3-28BB-41E7-A9FA-22E738678306}" type="slidenum">
              <a:rPr lang="en-US" altLang="ja-JP"/>
              <a:pPr/>
              <a:t>‹#›</a:t>
            </a:fld>
            <a:endParaRPr lang="en-US" altLang="ja-JP"/>
          </a:p>
        </p:txBody>
      </p:sp>
    </p:spTree>
    <p:extLst>
      <p:ext uri="{BB962C8B-B14F-4D97-AF65-F5344CB8AC3E}">
        <p14:creationId xmlns:p14="http://schemas.microsoft.com/office/powerpoint/2010/main" val="185871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77825" y="2495550"/>
            <a:ext cx="3325813" cy="70564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856038" y="2495550"/>
            <a:ext cx="3327400" cy="70564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B655A98A-C5DE-498E-9A8D-1CFD54B7C632}" type="slidenum">
              <a:rPr lang="en-US" altLang="ja-JP"/>
              <a:pPr/>
              <a:t>‹#›</a:t>
            </a:fld>
            <a:endParaRPr lang="en-US" altLang="ja-JP"/>
          </a:p>
        </p:txBody>
      </p:sp>
    </p:spTree>
    <p:extLst>
      <p:ext uri="{BB962C8B-B14F-4D97-AF65-F5344CB8AC3E}">
        <p14:creationId xmlns:p14="http://schemas.microsoft.com/office/powerpoint/2010/main" val="357686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00" y="569913"/>
            <a:ext cx="6521450" cy="2066925"/>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520700" y="2620963"/>
            <a:ext cx="3198813" cy="1285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20700" y="3906838"/>
            <a:ext cx="3198813" cy="57451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827463" y="2620963"/>
            <a:ext cx="3214687" cy="1285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827463" y="3906838"/>
            <a:ext cx="3214687" cy="57451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A7E7FB6-B848-4D35-A7A8-CA55636EB5C7}" type="slidenum">
              <a:rPr lang="en-US" altLang="ja-JP"/>
              <a:pPr/>
              <a:t>‹#›</a:t>
            </a:fld>
            <a:endParaRPr lang="en-US" altLang="ja-JP"/>
          </a:p>
        </p:txBody>
      </p:sp>
    </p:spTree>
    <p:extLst>
      <p:ext uri="{BB962C8B-B14F-4D97-AF65-F5344CB8AC3E}">
        <p14:creationId xmlns:p14="http://schemas.microsoft.com/office/powerpoint/2010/main" val="3550552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1B21D042-9481-419C-A2C7-2220B8CBBABC}" type="slidenum">
              <a:rPr lang="en-US" altLang="ja-JP"/>
              <a:pPr/>
              <a:t>‹#›</a:t>
            </a:fld>
            <a:endParaRPr lang="en-US" altLang="ja-JP"/>
          </a:p>
        </p:txBody>
      </p:sp>
    </p:spTree>
    <p:extLst>
      <p:ext uri="{BB962C8B-B14F-4D97-AF65-F5344CB8AC3E}">
        <p14:creationId xmlns:p14="http://schemas.microsoft.com/office/powerpoint/2010/main" val="32148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3A6DE525-6CEF-4783-9C63-C973954F7AEE}" type="slidenum">
              <a:rPr lang="en-US" altLang="ja-JP"/>
              <a:pPr/>
              <a:t>‹#›</a:t>
            </a:fld>
            <a:endParaRPr lang="en-US" altLang="ja-JP"/>
          </a:p>
        </p:txBody>
      </p:sp>
    </p:spTree>
    <p:extLst>
      <p:ext uri="{BB962C8B-B14F-4D97-AF65-F5344CB8AC3E}">
        <p14:creationId xmlns:p14="http://schemas.microsoft.com/office/powerpoint/2010/main" val="78993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00" y="712788"/>
            <a:ext cx="2438400" cy="249555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214688" y="1539875"/>
            <a:ext cx="3827462" cy="759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20700" y="3208338"/>
            <a:ext cx="2438400" cy="5943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468466E5-FC36-4184-8A02-CCBE2BD02ECC}" type="slidenum">
              <a:rPr lang="en-US" altLang="ja-JP"/>
              <a:pPr/>
              <a:t>‹#›</a:t>
            </a:fld>
            <a:endParaRPr lang="en-US" altLang="ja-JP"/>
          </a:p>
        </p:txBody>
      </p:sp>
    </p:spTree>
    <p:extLst>
      <p:ext uri="{BB962C8B-B14F-4D97-AF65-F5344CB8AC3E}">
        <p14:creationId xmlns:p14="http://schemas.microsoft.com/office/powerpoint/2010/main" val="290042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00" y="712788"/>
            <a:ext cx="2438400" cy="249555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214688" y="1539875"/>
            <a:ext cx="3827462" cy="75993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520700" y="3208338"/>
            <a:ext cx="2438400" cy="5943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F6D4B572-E807-41E9-B42D-4D90D6DD31BF}" type="slidenum">
              <a:rPr lang="en-US" altLang="ja-JP"/>
              <a:pPr/>
              <a:t>‹#›</a:t>
            </a:fld>
            <a:endParaRPr lang="en-US" altLang="ja-JP"/>
          </a:p>
        </p:txBody>
      </p:sp>
    </p:spTree>
    <p:extLst>
      <p:ext uri="{BB962C8B-B14F-4D97-AF65-F5344CB8AC3E}">
        <p14:creationId xmlns:p14="http://schemas.microsoft.com/office/powerpoint/2010/main" val="367682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7825" y="428625"/>
            <a:ext cx="680561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77825" y="2495550"/>
            <a:ext cx="68056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77825" y="9737725"/>
            <a:ext cx="1765300" cy="7429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kumimoji="1" sz="1400">
                <a:latin typeface="Arial" panose="020B0604020202020204" pitchFamily="34" charset="0"/>
              </a:defRPr>
            </a:lvl1pPr>
          </a:lstStyle>
          <a:p>
            <a:pPr>
              <a:defRPr/>
            </a:pPr>
            <a:endParaRPr lang="en-US" altLang="ja-JP"/>
          </a:p>
        </p:txBody>
      </p:sp>
      <p:sp>
        <p:nvSpPr>
          <p:cNvPr id="1029" name="Rectangle 5"/>
          <p:cNvSpPr>
            <a:spLocks noGrp="1" noChangeArrowheads="1"/>
          </p:cNvSpPr>
          <p:nvPr>
            <p:ph type="ftr" sz="quarter" idx="3"/>
          </p:nvPr>
        </p:nvSpPr>
        <p:spPr bwMode="auto">
          <a:xfrm>
            <a:off x="2582863" y="9737725"/>
            <a:ext cx="2395537" cy="7429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kumimoji="1" sz="1400">
                <a:latin typeface="Arial" panose="020B0604020202020204" pitchFamily="34"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5418138" y="9737725"/>
            <a:ext cx="1765300" cy="7429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kumimoji="1" sz="1400"/>
            </a:lvl1pPr>
          </a:lstStyle>
          <a:p>
            <a:fld id="{D5407DC5-408D-41F0-941D-CFA390E7BA0B}"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313"/>
          <p:cNvSpPr>
            <a:spLocks noChangeArrowheads="1"/>
          </p:cNvSpPr>
          <p:nvPr/>
        </p:nvSpPr>
        <p:spPr bwMode="auto">
          <a:xfrm>
            <a:off x="252413" y="1170236"/>
            <a:ext cx="7027862" cy="1100138"/>
          </a:xfrm>
          <a:prstGeom prst="foldedCorner">
            <a:avLst>
              <a:gd name="adj" fmla="val 11657"/>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kumimoji="0" lang="ja-JP" altLang="en-US" sz="1800"/>
          </a:p>
        </p:txBody>
      </p:sp>
      <p:sp>
        <p:nvSpPr>
          <p:cNvPr id="2051" name="AutoShape 109"/>
          <p:cNvSpPr>
            <a:spLocks noChangeArrowheads="1"/>
          </p:cNvSpPr>
          <p:nvPr/>
        </p:nvSpPr>
        <p:spPr bwMode="auto">
          <a:xfrm>
            <a:off x="323849" y="2682404"/>
            <a:ext cx="7010195" cy="791592"/>
          </a:xfrm>
          <a:prstGeom prst="roundRect">
            <a:avLst>
              <a:gd name="adj" fmla="val 10745"/>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kumimoji="0" lang="ja-JP" altLang="en-US" sz="1800"/>
          </a:p>
        </p:txBody>
      </p:sp>
      <p:sp>
        <p:nvSpPr>
          <p:cNvPr id="2052" name="WordArt 7"/>
          <p:cNvSpPr>
            <a:spLocks noChangeArrowheads="1" noChangeShapeType="1" noTextEdit="1"/>
          </p:cNvSpPr>
          <p:nvPr/>
        </p:nvSpPr>
        <p:spPr bwMode="auto">
          <a:xfrm>
            <a:off x="1189038" y="592138"/>
            <a:ext cx="5183187" cy="4333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4000" kern="10" dirty="0">
                <a:latin typeface="HGP創英角ﾎﾟｯﾌﾟ体" panose="040B0A00000000000000" pitchFamily="50" charset="-128"/>
                <a:ea typeface="HGP創英角ﾎﾟｯﾌﾟ体" panose="040B0A00000000000000" pitchFamily="50" charset="-128"/>
              </a:rPr>
              <a:t>春季ＱＣサークル研修会のご案内</a:t>
            </a:r>
          </a:p>
        </p:txBody>
      </p:sp>
      <p:sp>
        <p:nvSpPr>
          <p:cNvPr id="2053" name="WordArt 28"/>
          <p:cNvSpPr>
            <a:spLocks noChangeArrowheads="1" noChangeShapeType="1" noTextEdit="1"/>
          </p:cNvSpPr>
          <p:nvPr/>
        </p:nvSpPr>
        <p:spPr bwMode="auto">
          <a:xfrm>
            <a:off x="180231" y="2394372"/>
            <a:ext cx="1296144" cy="216024"/>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365"/>
              </a:avLst>
            </a:prstTxWarp>
          </a:bodyPr>
          <a:lstStyle/>
          <a:p>
            <a:pPr algn="ctr"/>
            <a:r>
              <a:rPr lang="ja-JP" altLang="en-US" sz="1400" kern="10" dirty="0">
                <a:latin typeface="HGP創英角ﾎﾟｯﾌﾟ体" panose="040B0A00000000000000" pitchFamily="50" charset="-128"/>
                <a:ea typeface="HGP創英角ﾎﾟｯﾌﾟ体" panose="040B0A00000000000000" pitchFamily="50" charset="-128"/>
              </a:rPr>
              <a:t>参加のお勧め</a:t>
            </a:r>
          </a:p>
        </p:txBody>
      </p:sp>
      <p:sp>
        <p:nvSpPr>
          <p:cNvPr id="2054" name="WordArt 113"/>
          <p:cNvSpPr>
            <a:spLocks noChangeArrowheads="1" noChangeShapeType="1" noTextEdit="1"/>
          </p:cNvSpPr>
          <p:nvPr/>
        </p:nvSpPr>
        <p:spPr bwMode="auto">
          <a:xfrm>
            <a:off x="180231" y="3618508"/>
            <a:ext cx="1440160" cy="2524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1400" kern="10">
                <a:latin typeface="HGP創英角ﾎﾟｯﾌﾟ体" panose="040B0A00000000000000" pitchFamily="50" charset="-128"/>
                <a:ea typeface="HGP創英角ﾎﾟｯﾌﾟ体" panose="040B0A00000000000000" pitchFamily="50" charset="-128"/>
              </a:rPr>
              <a:t>研修コースと内容</a:t>
            </a:r>
          </a:p>
        </p:txBody>
      </p:sp>
      <p:sp>
        <p:nvSpPr>
          <p:cNvPr id="2055" name="WordArt 29"/>
          <p:cNvSpPr>
            <a:spLocks noChangeArrowheads="1" noChangeShapeType="1" noTextEdit="1"/>
          </p:cNvSpPr>
          <p:nvPr/>
        </p:nvSpPr>
        <p:spPr bwMode="auto">
          <a:xfrm>
            <a:off x="396875" y="2770032"/>
            <a:ext cx="6840537" cy="63245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ja-JP" altLang="en-US" sz="1400" b="1" kern="10" dirty="0">
                <a:solidFill>
                  <a:srgbClr val="000000"/>
                </a:solidFill>
                <a:latin typeface="HG丸ｺﾞｼｯｸM-PRO" panose="020F0600000000000000" pitchFamily="50" charset="-128"/>
                <a:ea typeface="HG丸ｺﾞｼｯｸM-PRO" panose="020F0600000000000000" pitchFamily="50" charset="-128"/>
              </a:rPr>
              <a:t>より多くの企業の方々に参加していただくために、日帰研修とし、次の</a:t>
            </a:r>
            <a:r>
              <a:rPr lang="en-US" altLang="ja-JP" sz="1400" b="1" kern="10" dirty="0">
                <a:solidFill>
                  <a:srgbClr val="000000"/>
                </a:solidFill>
                <a:latin typeface="HG丸ｺﾞｼｯｸM-PRO" panose="020F0600000000000000" pitchFamily="50" charset="-128"/>
                <a:ea typeface="HG丸ｺﾞｼｯｸM-PRO" panose="020F0600000000000000" pitchFamily="50" charset="-128"/>
              </a:rPr>
              <a:t>2</a:t>
            </a:r>
            <a:r>
              <a:rPr lang="ja-JP" altLang="en-US" sz="1400" b="1" kern="10" dirty="0">
                <a:solidFill>
                  <a:srgbClr val="000000"/>
                </a:solidFill>
                <a:latin typeface="HG丸ｺﾞｼｯｸM-PRO" panose="020F0600000000000000" pitchFamily="50" charset="-128"/>
                <a:ea typeface="HG丸ｺﾞｼｯｸM-PRO" panose="020F0600000000000000" pitchFamily="50" charset="-128"/>
              </a:rPr>
              <a:t>コースを企画致しました。ＱＣ活動を通じ手法・問題解決の進め方を学び、</a:t>
            </a:r>
            <a:endParaRPr lang="en-US" altLang="ja-JP" sz="1400" b="1" kern="10" dirty="0">
              <a:solidFill>
                <a:srgbClr val="000000"/>
              </a:solidFill>
              <a:latin typeface="HG丸ｺﾞｼｯｸM-PRO" panose="020F0600000000000000" pitchFamily="50" charset="-128"/>
              <a:ea typeface="HG丸ｺﾞｼｯｸM-PRO" panose="020F0600000000000000" pitchFamily="50" charset="-128"/>
            </a:endParaRPr>
          </a:p>
          <a:p>
            <a:r>
              <a:rPr lang="ja-JP" altLang="en-US" sz="1400" b="1" kern="10" dirty="0">
                <a:solidFill>
                  <a:srgbClr val="000000"/>
                </a:solidFill>
                <a:latin typeface="HG丸ｺﾞｼｯｸM-PRO" panose="020F0600000000000000" pitchFamily="50" charset="-128"/>
                <a:ea typeface="HG丸ｺﾞｼｯｸM-PRO" panose="020F0600000000000000" pitchFamily="50" charset="-128"/>
              </a:rPr>
              <a:t>品質意識・現場力の向上を図ります。外部研修（異業種交流）は参加者の刺激となり自己啓発・相互啓発の場として力量のレベルアップが期待でき、</a:t>
            </a:r>
          </a:p>
          <a:p>
            <a:r>
              <a:rPr lang="ja-JP" altLang="en-US" sz="1400" b="1" kern="10" dirty="0">
                <a:solidFill>
                  <a:srgbClr val="000000"/>
                </a:solidFill>
                <a:latin typeface="HG丸ｺﾞｼｯｸM-PRO" panose="020F0600000000000000" pitchFamily="50" charset="-128"/>
                <a:ea typeface="HG丸ｺﾞｼｯｸM-PRO" panose="020F0600000000000000" pitchFamily="50" charset="-128"/>
              </a:rPr>
              <a:t>従業員の教育研修の一環としてご活用いただけます。是非、多数ご参加くださいますようご案内申し上げます。</a:t>
            </a:r>
          </a:p>
        </p:txBody>
      </p:sp>
      <p:graphicFrame>
        <p:nvGraphicFramePr>
          <p:cNvPr id="2434" name="Group 386"/>
          <p:cNvGraphicFramePr>
            <a:graphicFrameLocks noGrp="1"/>
          </p:cNvGraphicFramePr>
          <p:nvPr>
            <p:extLst>
              <p:ext uri="{D42A27DB-BD31-4B8C-83A1-F6EECF244321}">
                <p14:modId xmlns:p14="http://schemas.microsoft.com/office/powerpoint/2010/main" val="2977031819"/>
              </p:ext>
            </p:extLst>
          </p:nvPr>
        </p:nvGraphicFramePr>
        <p:xfrm>
          <a:off x="252239" y="3950395"/>
          <a:ext cx="7056784" cy="1972369"/>
        </p:xfrm>
        <a:graphic>
          <a:graphicData uri="http://schemas.openxmlformats.org/drawingml/2006/table">
            <a:tbl>
              <a:tblPr/>
              <a:tblGrid>
                <a:gridCol w="1224136">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2592288">
                  <a:extLst>
                    <a:ext uri="{9D8B030D-6E8A-4147-A177-3AD203B41FA5}">
                      <a16:colId xmlns:a16="http://schemas.microsoft.com/office/drawing/2014/main" xmlns="" val="20002"/>
                    </a:ext>
                  </a:extLst>
                </a:gridCol>
                <a:gridCol w="1944216">
                  <a:extLst>
                    <a:ext uri="{9D8B030D-6E8A-4147-A177-3AD203B41FA5}">
                      <a16:colId xmlns:a16="http://schemas.microsoft.com/office/drawing/2014/main" xmlns="" val="20003"/>
                    </a:ext>
                  </a:extLst>
                </a:gridCol>
              </a:tblGrid>
              <a:tr h="274354">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コース</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ねらい</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コース内容の概要</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受講対象者</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33919">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①問題解決型</a:t>
                      </a:r>
                      <a:r>
                        <a:rPr kumimoji="1" lang="en-US" altLang="ja-JP"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QC</a:t>
                      </a: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ストーリー初級コース</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品質管理の基本を学び、よく使うＱＣ手法の習得</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品質管理・ＱＣ７つ道具の概要を理解し、与えられたテーマから　パレート図と特性要因図を作成し対策案までまとめる</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新入社員の方、これから　小集団活動を始められる方、または始めて間もない方</a:t>
                      </a:r>
                      <a:r>
                        <a:rPr kumimoji="1" lang="ja-JP" altLang="en-US" sz="12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864096">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②問題解決型</a:t>
                      </a:r>
                      <a:r>
                        <a:rPr kumimoji="1" lang="en-US" altLang="ja-JP"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QC</a:t>
                      </a: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ストーリー中級コース</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チーム活動の運営を通じた問題解決力の習得</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ジグソーパズルを使いＱＣ的問題解決手順に沿って特性要因図を基に系統図を完成させる実践型研修</a:t>
                      </a:r>
                      <a:r>
                        <a:rPr kumimoji="1" lang="ja-JP" altLang="en-US" sz="12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panose="020B0604020202020204" pitchFamily="34" charset="0"/>
                          <a:ea typeface="HG丸ｺﾞｼｯｸM-PRO" panose="020F0600000000000000" pitchFamily="50" charset="-128"/>
                        </a:rPr>
                        <a:t>現在ＱＣサークル活動を　しているメンバー、　　リーダーの方</a:t>
                      </a:r>
                      <a:r>
                        <a:rPr kumimoji="1" lang="ja-JP" altLang="en-US" sz="12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graphicFrame>
        <p:nvGraphicFramePr>
          <p:cNvPr id="2442" name="Group 394"/>
          <p:cNvGraphicFramePr>
            <a:graphicFrameLocks noGrp="1"/>
          </p:cNvGraphicFramePr>
          <p:nvPr>
            <p:extLst>
              <p:ext uri="{D42A27DB-BD31-4B8C-83A1-F6EECF244321}">
                <p14:modId xmlns:p14="http://schemas.microsoft.com/office/powerpoint/2010/main" val="972139606"/>
              </p:ext>
            </p:extLst>
          </p:nvPr>
        </p:nvGraphicFramePr>
        <p:xfrm>
          <a:off x="282573" y="6568676"/>
          <a:ext cx="7051471" cy="3890592"/>
        </p:xfrm>
        <a:graphic>
          <a:graphicData uri="http://schemas.openxmlformats.org/drawingml/2006/table">
            <a:tbl>
              <a:tblPr/>
              <a:tblGrid>
                <a:gridCol w="852832">
                  <a:extLst>
                    <a:ext uri="{9D8B030D-6E8A-4147-A177-3AD203B41FA5}">
                      <a16:colId xmlns:a16="http://schemas.microsoft.com/office/drawing/2014/main" xmlns="" val="20000"/>
                    </a:ext>
                  </a:extLst>
                </a:gridCol>
                <a:gridCol w="1716867">
                  <a:extLst>
                    <a:ext uri="{9D8B030D-6E8A-4147-A177-3AD203B41FA5}">
                      <a16:colId xmlns:a16="http://schemas.microsoft.com/office/drawing/2014/main" xmlns="" val="20001"/>
                    </a:ext>
                  </a:extLst>
                </a:gridCol>
                <a:gridCol w="4481772">
                  <a:extLst>
                    <a:ext uri="{9D8B030D-6E8A-4147-A177-3AD203B41FA5}">
                      <a16:colId xmlns:a16="http://schemas.microsoft.com/office/drawing/2014/main" xmlns="" val="20002"/>
                    </a:ext>
                  </a:extLst>
                </a:gridCol>
              </a:tblGrid>
              <a:tr h="6858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定　員</a:t>
                      </a:r>
                      <a:endParaRPr kumimoji="1" lang="ja-JP" altLang="en-US" sz="12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①コース：４０名</a:t>
                      </a:r>
                      <a:endParaRPr kumimoji="1" lang="ja-JP" altLang="en-US" sz="13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②コース：２０名</a:t>
                      </a:r>
                      <a:endParaRPr kumimoji="1" lang="ja-JP" altLang="en-US" sz="13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txBody>
                  <a:tcPr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定員になり次第、締め切らせていただきますので、</a:t>
                      </a:r>
                      <a:endParaRPr kumimoji="1" lang="ja-JP" altLang="en-US" sz="13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お早めにお申込みください。</a:t>
                      </a:r>
                      <a:endParaRPr kumimoji="1" lang="en-US" altLang="ja-JP" sz="13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endParaRPr>
                    </a:p>
                  </a:txBody>
                  <a:tcPr marT="45724" marB="45724"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877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参加費</a:t>
                      </a:r>
                      <a:endParaRPr kumimoji="1" lang="ja-JP" altLang="en-US" sz="12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会員会社・幹事会社：</a:t>
                      </a:r>
                      <a:r>
                        <a:rPr kumimoji="1" lang="en-US" altLang="ja-JP"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8,000</a:t>
                      </a:r>
                      <a:r>
                        <a:rPr kumimoji="1" lang="ja-JP" altLang="en-US"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円　　一般会社：</a:t>
                      </a:r>
                      <a:r>
                        <a:rPr kumimoji="1" lang="en-US" altLang="ja-JP"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10,000</a:t>
                      </a:r>
                      <a:r>
                        <a:rPr kumimoji="1" lang="ja-JP" altLang="en-US"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　テキスト代・昼食弁当含む</a:t>
                      </a:r>
                      <a:r>
                        <a:rPr kumimoji="1" lang="ja-JP" altLang="en-US" sz="10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（アレルギー対応食ではありません）</a:t>
                      </a:r>
                      <a:endParaRPr kumimoji="1" lang="en-US" altLang="ja-JP" sz="10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txBody>
                  <a:tcPr marT="45724" marB="45724"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xmlns="" val="10001"/>
                  </a:ext>
                </a:extLst>
              </a:tr>
              <a:tr h="12351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申 込 み</a:t>
                      </a:r>
                      <a:endParaRPr kumimoji="1" lang="ja-JP" altLang="en-US" sz="12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締切り日</a:t>
                      </a:r>
                      <a:endParaRPr kumimoji="1" lang="ja-JP" altLang="en-US" sz="12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2023</a:t>
                      </a:r>
                      <a:r>
                        <a:rPr kumimoji="1" lang="ja-JP" altLang="en-US" sz="1300" b="1"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年</a:t>
                      </a:r>
                      <a:r>
                        <a:rPr kumimoji="1" lang="en-US" altLang="ja-JP" sz="1300" b="1"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5</a:t>
                      </a:r>
                      <a:r>
                        <a:rPr kumimoji="1" lang="ja-JP" altLang="en-US" sz="1300" b="1"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月</a:t>
                      </a:r>
                      <a:r>
                        <a:rPr kumimoji="1" lang="en-US" altLang="ja-JP" sz="1300" b="1"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2</a:t>
                      </a:r>
                      <a:r>
                        <a:rPr kumimoji="1" lang="ja-JP" altLang="en-US" sz="1300" b="1"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日（木）</a:t>
                      </a:r>
                      <a:endParaRPr kumimoji="1" lang="ja-JP" altLang="en-US" sz="1300" b="0"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申込用紙に必要事項をご記入の上、</a:t>
                      </a:r>
                      <a:r>
                        <a:rPr kumimoji="1" lang="en-US" altLang="ja-JP"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FAX</a:t>
                      </a:r>
                      <a:r>
                        <a:rPr kumimoji="1" lang="ja-JP" altLang="en-US"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またはメールにてお申込みください。</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　</a:t>
                      </a:r>
                      <a:r>
                        <a:rPr kumimoji="1" lang="ja-JP" altLang="en-US" sz="13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参加費は、５月</a:t>
                      </a:r>
                      <a:r>
                        <a:rPr kumimoji="1" lang="en-US" altLang="ja-JP" sz="13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24</a:t>
                      </a:r>
                      <a:r>
                        <a:rPr kumimoji="1" lang="ja-JP" altLang="en-US" sz="13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日（金）までに下記指定口座にお振込みください。</a:t>
                      </a:r>
                      <a:endParaRPr kumimoji="1" lang="ja-JP" altLang="en-US"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　（申し訳ありませんが、振込み手数料は貴社にてご負担をお願い致します。）</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a:t>
                      </a: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申込み後の取り消しはお受けできません。研修会に参加できない場合でも参加</a:t>
                      </a:r>
                      <a:endPar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　費は返却しませんので、ご了承ください。</a:t>
                      </a:r>
                    </a:p>
                  </a:txBody>
                  <a:tcPr marT="45724" marB="45724"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xmlns="" val="10002"/>
                  </a:ext>
                </a:extLst>
              </a:tr>
              <a:tr h="7132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申込み先</a:t>
                      </a:r>
                      <a:endParaRPr kumimoji="1" lang="ja-JP" altLang="en-US" sz="12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tab pos="4394200" algn="l"/>
                        </a:tabLst>
                      </a:pP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〒910-0831</a:t>
                      </a: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　福井県福井市若栄町</a:t>
                      </a: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702</a:t>
                      </a: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　</a:t>
                      </a: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Tel</a:t>
                      </a: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a:t>
                      </a: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0776-53-0505</a:t>
                      </a:r>
                    </a:p>
                    <a:p>
                      <a:pPr marL="0" marR="0" lvl="0" indent="0" algn="l" defTabSz="914400" rtl="0" eaLnBrk="1" fontAlgn="base" latinLnBrk="0" hangingPunct="1">
                        <a:lnSpc>
                          <a:spcPct val="100000"/>
                        </a:lnSpc>
                        <a:spcBef>
                          <a:spcPct val="20000"/>
                        </a:spcBef>
                        <a:spcAft>
                          <a:spcPct val="0"/>
                        </a:spcAft>
                        <a:buClrTx/>
                        <a:buSzTx/>
                        <a:buFontTx/>
                        <a:buNone/>
                        <a:tabLst>
                          <a:tab pos="4394200" algn="l"/>
                        </a:tabLst>
                      </a:pP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　　福井鐵工㈱　本社・わかえ工場　安全管理室　　担当：牧野和彦　</a:t>
                      </a:r>
                    </a:p>
                    <a:p>
                      <a:pPr marL="0" marR="0" lvl="0" indent="0" algn="l" defTabSz="914400" rtl="0" eaLnBrk="1" fontAlgn="base" latinLnBrk="0" hangingPunct="1">
                        <a:lnSpc>
                          <a:spcPct val="100000"/>
                        </a:lnSpc>
                        <a:spcBef>
                          <a:spcPct val="20000"/>
                        </a:spcBef>
                        <a:spcAft>
                          <a:spcPct val="0"/>
                        </a:spcAft>
                        <a:buClrTx/>
                        <a:buSzTx/>
                        <a:buFontTx/>
                        <a:buNone/>
                        <a:tabLst>
                          <a:tab pos="4394200" algn="l"/>
                        </a:tabLst>
                      </a:pP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　</a:t>
                      </a: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Fax</a:t>
                      </a: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a:t>
                      </a: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077</a:t>
                      </a: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６</a:t>
                      </a: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-5</a:t>
                      </a: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３</a:t>
                      </a: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-0439</a:t>
                      </a: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　 </a:t>
                      </a: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Mail</a:t>
                      </a:r>
                      <a:r>
                        <a:rPr kumimoji="0"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a:t>
                      </a:r>
                      <a:r>
                        <a:rPr kumimoji="0"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makino.kazuhiko@fukuitecco.jp</a:t>
                      </a:r>
                    </a:p>
                  </a:txBody>
                  <a:tcPr marT="45724" marB="45724"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xmlns="" val="10003"/>
                  </a:ext>
                </a:extLst>
              </a:tr>
              <a:tr h="7540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Century" pitchFamily="18" charset="0"/>
                          <a:ea typeface="HG丸ｺﾞｼｯｸM-PRO" pitchFamily="50" charset="-128"/>
                          <a:cs typeface="Times New Roman" pitchFamily="18" charset="0"/>
                        </a:rPr>
                        <a:t>振込み先</a:t>
                      </a:r>
                      <a:endParaRPr kumimoji="1" lang="ja-JP" altLang="en-US" sz="1200" b="0" i="0" u="none" strike="noStrike" cap="none" normalizeH="0" baseline="0" dirty="0">
                        <a:ln>
                          <a:noFill/>
                        </a:ln>
                        <a:solidFill>
                          <a:schemeClr val="tx1"/>
                        </a:solidFill>
                        <a:effectLst/>
                        <a:latin typeface="Arial" charset="0"/>
                        <a:ea typeface="HG丸ｺﾞｼｯｸM-PRO" pitchFamily="50" charset="-128"/>
                        <a:cs typeface="Times New Roman" pitchFamily="18"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北陸銀行　福井松本　</a:t>
                      </a:r>
                      <a:r>
                        <a:rPr kumimoji="1" lang="zh-TW"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普通</a:t>
                      </a:r>
                      <a:r>
                        <a:rPr kumimoji="1"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預金　</a:t>
                      </a:r>
                      <a:r>
                        <a:rPr kumimoji="1"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6065249</a:t>
                      </a:r>
                      <a:endParaRPr kumimoji="1"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ＱＣサークル北陸支部福井地区第</a:t>
                      </a:r>
                      <a:r>
                        <a:rPr kumimoji="1"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2</a:t>
                      </a:r>
                      <a:r>
                        <a:rPr kumimoji="1"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ブロック</a:t>
                      </a:r>
                      <a:endParaRPr kumimoji="1" lang="zh-TW" altLang="ja-JP" sz="1200" b="0" i="0" u="none" strike="noStrike" cap="none" normalizeH="0" baseline="0" dirty="0">
                        <a:ln>
                          <a:noFill/>
                        </a:ln>
                        <a:solidFill>
                          <a:schemeClr val="tx1"/>
                        </a:solidFill>
                        <a:effectLst/>
                        <a:latin typeface="HG丸ｺﾞｼｯｸM-PRO" pitchFamily="50" charset="-128"/>
                        <a:ea typeface="HG丸ｺﾞｼｯｸM-PRO"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（ｷｭｰｼｰｻｰｸﾙﾎｸﾘｸｼﾌﾞﾌｸｲﾁｸﾀﾞｲﾆ</a:t>
                      </a:r>
                      <a:r>
                        <a:rPr kumimoji="1" lang="en-US" altLang="ja-JP" sz="1200" b="0" i="0" u="none" strike="noStrike" cap="none" normalizeH="0" baseline="0" dirty="0" err="1">
                          <a:ln>
                            <a:noFill/>
                          </a:ln>
                          <a:solidFill>
                            <a:schemeClr val="tx1"/>
                          </a:solidFill>
                          <a:effectLst/>
                          <a:latin typeface="HG丸ｺﾞｼｯｸM-PRO" pitchFamily="50" charset="-128"/>
                          <a:ea typeface="HG丸ｺﾞｼｯｸM-PRO" pitchFamily="50" charset="-128"/>
                        </a:rPr>
                        <a:t>i</a:t>
                      </a:r>
                      <a:r>
                        <a:rPr kumimoji="1"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ﾌﾞﾛﾂｸ ）</a:t>
                      </a:r>
                    </a:p>
                  </a:txBody>
                  <a:tcPr marT="45724" marB="45724"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xmlns="" val="10004"/>
                  </a:ext>
                </a:extLst>
              </a:tr>
            </a:tbl>
          </a:graphicData>
        </a:graphic>
      </p:graphicFrame>
      <p:sp>
        <p:nvSpPr>
          <p:cNvPr id="2105" name="WordArt 311"/>
          <p:cNvSpPr>
            <a:spLocks noChangeArrowheads="1" noChangeShapeType="1" noTextEdit="1"/>
          </p:cNvSpPr>
          <p:nvPr/>
        </p:nvSpPr>
        <p:spPr bwMode="auto">
          <a:xfrm>
            <a:off x="252239" y="6277894"/>
            <a:ext cx="1296542" cy="220934"/>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1400" kern="10" dirty="0">
                <a:latin typeface="HGP創英角ﾎﾟｯﾌﾟ体" panose="040B0A00000000000000" pitchFamily="50" charset="-128"/>
                <a:ea typeface="HGP創英角ﾎﾟｯﾌﾟ体" panose="040B0A00000000000000" pitchFamily="50" charset="-128"/>
              </a:rPr>
              <a:t>参加申込要領　</a:t>
            </a:r>
          </a:p>
        </p:txBody>
      </p:sp>
      <p:sp>
        <p:nvSpPr>
          <p:cNvPr id="2112" name="WordArt 64"/>
          <p:cNvSpPr>
            <a:spLocks noChangeArrowheads="1" noChangeShapeType="1" noTextEdit="1"/>
          </p:cNvSpPr>
          <p:nvPr/>
        </p:nvSpPr>
        <p:spPr bwMode="auto">
          <a:xfrm>
            <a:off x="323849" y="1220466"/>
            <a:ext cx="6913563" cy="977900"/>
          </a:xfrm>
          <a:prstGeom prst="rect">
            <a:avLst/>
          </a:prstGeom>
        </p:spPr>
        <p:txBody>
          <a:bodyPr wrap="none" fromWordArt="1">
            <a:prstTxWarp prst="textPlain">
              <a:avLst>
                <a:gd name="adj" fmla="val 50000"/>
              </a:avLst>
            </a:prstTxWarp>
          </a:bodyPr>
          <a:lstStyle/>
          <a:p>
            <a:pPr>
              <a:defRPr/>
            </a:pPr>
            <a:r>
              <a:rPr lang="ja-JP" altLang="en-US" sz="1400" kern="10" dirty="0">
                <a:ln w="9525">
                  <a:noFill/>
                  <a:round/>
                  <a:headEnd/>
                  <a:tailEnd/>
                </a:ln>
                <a:solidFill>
                  <a:srgbClr val="000000"/>
                </a:solidFill>
                <a:latin typeface="HG丸ｺﾞｼｯｸM-PRO"/>
                <a:ea typeface="HG丸ｺﾞｼｯｸM-PRO"/>
              </a:rPr>
              <a:t>●と　き：</a:t>
            </a:r>
            <a:r>
              <a:rPr lang="en-US" altLang="ja-JP" sz="1400" kern="10" dirty="0">
                <a:ln w="9525">
                  <a:noFill/>
                  <a:round/>
                  <a:headEnd/>
                  <a:tailEnd/>
                </a:ln>
                <a:solidFill>
                  <a:srgbClr val="000000"/>
                </a:solidFill>
                <a:latin typeface="HG丸ｺﾞｼｯｸM-PRO"/>
                <a:ea typeface="HG丸ｺﾞｼｯｸM-PRO"/>
              </a:rPr>
              <a:t>2024</a:t>
            </a:r>
            <a:r>
              <a:rPr lang="ja-JP" altLang="en-US" sz="1400" kern="10" dirty="0">
                <a:ln w="9525">
                  <a:noFill/>
                  <a:round/>
                  <a:headEnd/>
                  <a:tailEnd/>
                </a:ln>
                <a:solidFill>
                  <a:srgbClr val="000000"/>
                </a:solidFill>
                <a:latin typeface="HG丸ｺﾞｼｯｸM-PRO"/>
                <a:ea typeface="HG丸ｺﾞｼｯｸM-PRO"/>
              </a:rPr>
              <a:t>年</a:t>
            </a:r>
            <a:r>
              <a:rPr lang="en-US" altLang="ja-JP" sz="1400" kern="10" dirty="0">
                <a:ln w="9525">
                  <a:noFill/>
                  <a:round/>
                  <a:headEnd/>
                  <a:tailEnd/>
                </a:ln>
                <a:solidFill>
                  <a:srgbClr val="000000"/>
                </a:solidFill>
                <a:latin typeface="HG丸ｺﾞｼｯｸM-PRO"/>
                <a:ea typeface="HG丸ｺﾞｼｯｸM-PRO"/>
              </a:rPr>
              <a:t>5</a:t>
            </a:r>
            <a:r>
              <a:rPr lang="ja-JP" altLang="en-US" sz="1400" kern="10" dirty="0">
                <a:ln w="9525">
                  <a:noFill/>
                  <a:round/>
                  <a:headEnd/>
                  <a:tailEnd/>
                </a:ln>
                <a:solidFill>
                  <a:srgbClr val="000000"/>
                </a:solidFill>
                <a:latin typeface="HG丸ｺﾞｼｯｸM-PRO"/>
                <a:ea typeface="HG丸ｺﾞｼｯｸM-PRO"/>
              </a:rPr>
              <a:t>月３１日（金）</a:t>
            </a:r>
            <a:r>
              <a:rPr lang="en-US" altLang="ja-JP" sz="1400" kern="10" dirty="0">
                <a:ln w="9525">
                  <a:noFill/>
                  <a:round/>
                  <a:headEnd/>
                  <a:tailEnd/>
                </a:ln>
                <a:solidFill>
                  <a:srgbClr val="000000"/>
                </a:solidFill>
                <a:latin typeface="HG丸ｺﾞｼｯｸM-PRO"/>
                <a:ea typeface="HG丸ｺﾞｼｯｸM-PRO"/>
              </a:rPr>
              <a:t> 9:</a:t>
            </a:r>
            <a:r>
              <a:rPr lang="ja-JP" altLang="en-US" sz="1400" kern="10" dirty="0">
                <a:ln w="9525">
                  <a:noFill/>
                  <a:round/>
                  <a:headEnd/>
                  <a:tailEnd/>
                </a:ln>
                <a:solidFill>
                  <a:srgbClr val="000000"/>
                </a:solidFill>
                <a:latin typeface="HG丸ｺﾞｼｯｸM-PRO"/>
                <a:ea typeface="HG丸ｺﾞｼｯｸM-PRO"/>
              </a:rPr>
              <a:t>０</a:t>
            </a:r>
            <a:r>
              <a:rPr lang="en-US" altLang="ja-JP" sz="1400" kern="10" dirty="0">
                <a:ln w="9525">
                  <a:noFill/>
                  <a:round/>
                  <a:headEnd/>
                  <a:tailEnd/>
                </a:ln>
                <a:solidFill>
                  <a:srgbClr val="000000"/>
                </a:solidFill>
                <a:latin typeface="HG丸ｺﾞｼｯｸM-PRO"/>
                <a:ea typeface="HG丸ｺﾞｼｯｸM-PRO"/>
              </a:rPr>
              <a:t>0</a:t>
            </a:r>
            <a:r>
              <a:rPr lang="ja-JP" altLang="en-US" sz="1400" kern="10" dirty="0">
                <a:ln w="9525">
                  <a:noFill/>
                  <a:round/>
                  <a:headEnd/>
                  <a:tailEnd/>
                </a:ln>
                <a:solidFill>
                  <a:srgbClr val="000000"/>
                </a:solidFill>
                <a:latin typeface="HG丸ｺﾞｼｯｸM-PRO"/>
                <a:ea typeface="HG丸ｺﾞｼｯｸM-PRO"/>
              </a:rPr>
              <a:t>～</a:t>
            </a:r>
            <a:r>
              <a:rPr lang="en-US" altLang="ja-JP" sz="1400" kern="10" dirty="0">
                <a:ln w="9525">
                  <a:noFill/>
                  <a:round/>
                  <a:headEnd/>
                  <a:tailEnd/>
                </a:ln>
                <a:solidFill>
                  <a:srgbClr val="000000"/>
                </a:solidFill>
                <a:latin typeface="HG丸ｺﾞｼｯｸM-PRO"/>
                <a:ea typeface="HG丸ｺﾞｼｯｸM-PRO"/>
              </a:rPr>
              <a:t>17:00</a:t>
            </a:r>
            <a:r>
              <a:rPr lang="ja-JP" altLang="en-US" sz="1400" kern="10" dirty="0">
                <a:ln w="9525">
                  <a:noFill/>
                  <a:round/>
                  <a:headEnd/>
                  <a:tailEnd/>
                </a:ln>
                <a:solidFill>
                  <a:srgbClr val="000000"/>
                </a:solidFill>
                <a:latin typeface="HG丸ｺﾞｼｯｸM-PRO"/>
                <a:ea typeface="HG丸ｺﾞｼｯｸM-PRO"/>
              </a:rPr>
              <a:t>（</a:t>
            </a:r>
            <a:r>
              <a:rPr lang="en-US" altLang="ja-JP" sz="1400" kern="10" dirty="0">
                <a:ln w="9525">
                  <a:noFill/>
                  <a:round/>
                  <a:headEnd/>
                  <a:tailEnd/>
                </a:ln>
                <a:solidFill>
                  <a:srgbClr val="000000"/>
                </a:solidFill>
                <a:latin typeface="HG丸ｺﾞｼｯｸM-PRO"/>
                <a:ea typeface="HG丸ｺﾞｼｯｸM-PRO"/>
              </a:rPr>
              <a:t>1</a:t>
            </a:r>
            <a:r>
              <a:rPr lang="ja-JP" altLang="en-US" sz="1400" kern="10" dirty="0">
                <a:ln w="9525">
                  <a:noFill/>
                  <a:round/>
                  <a:headEnd/>
                  <a:tailEnd/>
                </a:ln>
                <a:solidFill>
                  <a:srgbClr val="000000"/>
                </a:solidFill>
                <a:latin typeface="HG丸ｺﾞｼｯｸM-PRO"/>
                <a:ea typeface="HG丸ｺﾞｼｯｸM-PRO"/>
              </a:rPr>
              <a:t>日研修）</a:t>
            </a:r>
          </a:p>
          <a:p>
            <a:pPr>
              <a:defRPr/>
            </a:pPr>
            <a:r>
              <a:rPr lang="ja-JP" altLang="en-US" sz="1400" kern="10" dirty="0">
                <a:ln w="9525">
                  <a:noFill/>
                  <a:round/>
                  <a:headEnd/>
                  <a:tailEnd/>
                </a:ln>
                <a:solidFill>
                  <a:srgbClr val="000000"/>
                </a:solidFill>
                <a:latin typeface="HG丸ｺﾞｼｯｸM-PRO"/>
                <a:ea typeface="HG丸ｺﾞｼｯｸM-PRO"/>
              </a:rPr>
              <a:t>●ところ：福井市きらら館　　</a:t>
            </a:r>
          </a:p>
          <a:p>
            <a:pPr>
              <a:defRPr/>
            </a:pPr>
            <a:r>
              <a:rPr lang="ja-JP" altLang="en-US" sz="1400" kern="10" dirty="0">
                <a:ln w="9525">
                  <a:noFill/>
                  <a:round/>
                  <a:headEnd/>
                  <a:tailEnd/>
                </a:ln>
                <a:solidFill>
                  <a:srgbClr val="000000"/>
                </a:solidFill>
                <a:latin typeface="HG丸ｺﾞｼｯｸM-PRO"/>
                <a:ea typeface="HG丸ｺﾞｼｯｸM-PRO"/>
              </a:rPr>
              <a:t>　　　　　〒</a:t>
            </a:r>
            <a:r>
              <a:rPr lang="en-US" altLang="ja-JP" sz="1400" kern="10" dirty="0">
                <a:ln w="9525">
                  <a:noFill/>
                  <a:round/>
                  <a:headEnd/>
                  <a:tailEnd/>
                </a:ln>
                <a:solidFill>
                  <a:srgbClr val="000000"/>
                </a:solidFill>
                <a:latin typeface="HG丸ｺﾞｼｯｸM-PRO"/>
                <a:ea typeface="HG丸ｺﾞｼｯｸM-PRO"/>
              </a:rPr>
              <a:t>910-3622</a:t>
            </a:r>
            <a:r>
              <a:rPr lang="ja-JP" altLang="en-US" sz="1400" kern="10" dirty="0">
                <a:ln w="9525">
                  <a:noFill/>
                  <a:round/>
                  <a:headEnd/>
                  <a:tailEnd/>
                </a:ln>
                <a:solidFill>
                  <a:srgbClr val="000000"/>
                </a:solidFill>
                <a:latin typeface="HG丸ｺﾞｼｯｸM-PRO"/>
                <a:ea typeface="HG丸ｺﾞｼｯｸM-PRO"/>
              </a:rPr>
              <a:t>　福井県福井市風巻町</a:t>
            </a:r>
            <a:r>
              <a:rPr lang="en-US" altLang="ja-JP" sz="1400" kern="10" dirty="0">
                <a:ln w="9525">
                  <a:noFill/>
                  <a:round/>
                  <a:headEnd/>
                  <a:tailEnd/>
                </a:ln>
                <a:solidFill>
                  <a:srgbClr val="000000"/>
                </a:solidFill>
                <a:latin typeface="HG丸ｺﾞｼｯｸM-PRO"/>
                <a:ea typeface="HG丸ｺﾞｼｯｸM-PRO"/>
              </a:rPr>
              <a:t>20-17 </a:t>
            </a:r>
            <a:r>
              <a:rPr lang="ja-JP" altLang="en-US" sz="1400" kern="10" dirty="0">
                <a:ln w="9525">
                  <a:noFill/>
                  <a:round/>
                  <a:headEnd/>
                  <a:tailEnd/>
                </a:ln>
                <a:solidFill>
                  <a:srgbClr val="000000"/>
                </a:solidFill>
                <a:latin typeface="HG丸ｺﾞｼｯｸM-PRO"/>
                <a:ea typeface="HG丸ｺﾞｼｯｸM-PRO"/>
              </a:rPr>
              <a:t>　</a:t>
            </a:r>
            <a:r>
              <a:rPr lang="en-US" altLang="ja-JP" sz="1400" kern="10" dirty="0">
                <a:ln w="9525">
                  <a:noFill/>
                  <a:round/>
                  <a:headEnd/>
                  <a:tailEnd/>
                </a:ln>
                <a:solidFill>
                  <a:srgbClr val="000000"/>
                </a:solidFill>
                <a:latin typeface="HG丸ｺﾞｼｯｸM-PRO"/>
                <a:ea typeface="HG丸ｺﾞｼｯｸM-PRO"/>
              </a:rPr>
              <a:t>Tel</a:t>
            </a:r>
            <a:r>
              <a:rPr lang="ja-JP" altLang="en-US" sz="1400" kern="10" dirty="0">
                <a:ln w="9525">
                  <a:noFill/>
                  <a:round/>
                  <a:headEnd/>
                  <a:tailEnd/>
                </a:ln>
                <a:solidFill>
                  <a:srgbClr val="000000"/>
                </a:solidFill>
                <a:latin typeface="HG丸ｺﾞｼｯｸM-PRO"/>
                <a:ea typeface="HG丸ｺﾞｼｯｸM-PRO"/>
              </a:rPr>
              <a:t> </a:t>
            </a:r>
            <a:r>
              <a:rPr lang="en-US" altLang="ja-JP" sz="1400" kern="10" dirty="0">
                <a:ln w="9525">
                  <a:noFill/>
                  <a:round/>
                  <a:headEnd/>
                  <a:tailEnd/>
                </a:ln>
                <a:solidFill>
                  <a:srgbClr val="000000"/>
                </a:solidFill>
                <a:latin typeface="HG丸ｺﾞｼｯｸM-PRO"/>
                <a:ea typeface="HG丸ｺﾞｼｯｸM-PRO"/>
              </a:rPr>
              <a:t>:0776-98-3700</a:t>
            </a:r>
          </a:p>
          <a:p>
            <a:pPr>
              <a:defRPr/>
            </a:pPr>
            <a:r>
              <a:rPr lang="en-US" altLang="ja-JP" sz="1400" kern="10" dirty="0">
                <a:ln w="9525">
                  <a:noFill/>
                  <a:round/>
                  <a:headEnd/>
                  <a:tailEnd/>
                </a:ln>
                <a:solidFill>
                  <a:srgbClr val="000000"/>
                </a:solidFill>
                <a:latin typeface="HG丸ｺﾞｼｯｸM-PRO"/>
                <a:ea typeface="HG丸ｺﾞｼｯｸM-PRO"/>
              </a:rPr>
              <a:t>●</a:t>
            </a:r>
            <a:r>
              <a:rPr lang="ja-JP" altLang="en-US" sz="1400" kern="10" dirty="0">
                <a:ln w="9525">
                  <a:noFill/>
                  <a:round/>
                  <a:headEnd/>
                  <a:tailEnd/>
                </a:ln>
                <a:solidFill>
                  <a:srgbClr val="000000"/>
                </a:solidFill>
                <a:latin typeface="HG丸ｺﾞｼｯｸM-PRO"/>
                <a:ea typeface="HG丸ｺﾞｼｯｸM-PRO"/>
              </a:rPr>
              <a:t>主　催：</a:t>
            </a:r>
            <a:r>
              <a:rPr lang="en-US" altLang="ja-JP" sz="1400" kern="10" dirty="0">
                <a:ln w="9525">
                  <a:noFill/>
                  <a:round/>
                  <a:headEnd/>
                  <a:tailEnd/>
                </a:ln>
                <a:solidFill>
                  <a:srgbClr val="000000"/>
                </a:solidFill>
                <a:latin typeface="HG丸ｺﾞｼｯｸM-PRO"/>
                <a:ea typeface="HG丸ｺﾞｼｯｸM-PRO"/>
              </a:rPr>
              <a:t>QC</a:t>
            </a:r>
            <a:r>
              <a:rPr lang="ja-JP" altLang="en-US" sz="1400" kern="10" dirty="0">
                <a:ln w="9525">
                  <a:noFill/>
                  <a:round/>
                  <a:headEnd/>
                  <a:tailEnd/>
                </a:ln>
                <a:solidFill>
                  <a:srgbClr val="000000"/>
                </a:solidFill>
                <a:latin typeface="HG丸ｺﾞｼｯｸM-PRO"/>
                <a:ea typeface="HG丸ｺﾞｼｯｸM-PRO"/>
              </a:rPr>
              <a:t>サークル北陸支部 福井地区　　　　</a:t>
            </a:r>
          </a:p>
          <a:p>
            <a:pPr>
              <a:defRPr/>
            </a:pPr>
            <a:r>
              <a:rPr lang="ja-JP" altLang="en-US" sz="1400" kern="10" dirty="0">
                <a:ln w="9525">
                  <a:noFill/>
                  <a:round/>
                  <a:headEnd/>
                  <a:tailEnd/>
                </a:ln>
                <a:solidFill>
                  <a:srgbClr val="000000"/>
                </a:solidFill>
                <a:latin typeface="HG丸ｺﾞｼｯｸM-PRO"/>
                <a:ea typeface="HG丸ｺﾞｼｯｸM-PRO"/>
              </a:rPr>
              <a:t>●後　援：一般社団法人 福井県経営品質協議会／福井県経営者協会</a:t>
            </a:r>
          </a:p>
        </p:txBody>
      </p:sp>
      <p:sp>
        <p:nvSpPr>
          <p:cNvPr id="2113" name="WordArt 65"/>
          <p:cNvSpPr>
            <a:spLocks noChangeArrowheads="1" noChangeShapeType="1" noTextEdit="1"/>
          </p:cNvSpPr>
          <p:nvPr/>
        </p:nvSpPr>
        <p:spPr bwMode="auto">
          <a:xfrm>
            <a:off x="1036638" y="306388"/>
            <a:ext cx="6200775" cy="257175"/>
          </a:xfrm>
          <a:prstGeom prst="rect">
            <a:avLst/>
          </a:prstGeom>
        </p:spPr>
        <p:txBody>
          <a:bodyPr wrap="none" fromWordArt="1">
            <a:prstTxWarp prst="textPlain">
              <a:avLst>
                <a:gd name="adj" fmla="val 50000"/>
              </a:avLst>
            </a:prstTxWarp>
          </a:bodyPr>
          <a:lstStyle/>
          <a:p>
            <a:pPr algn="ctr">
              <a:defRPr/>
            </a:pPr>
            <a:r>
              <a:rPr lang="ja-JP" altLang="en-US" sz="2000" kern="10" dirty="0">
                <a:ln w="9525">
                  <a:solidFill>
                    <a:schemeClr val="tx1"/>
                  </a:solidFill>
                  <a:round/>
                  <a:headEnd/>
                  <a:tailEnd/>
                </a:ln>
                <a:solidFill>
                  <a:srgbClr val="FFFF00"/>
                </a:solidFill>
                <a:latin typeface="HGP創英角ﾎﾟｯﾌﾟ体"/>
                <a:ea typeface="HGP創英角ﾎﾟｯﾌﾟ体"/>
              </a:rPr>
              <a:t>基礎と実践で学び、</a:t>
            </a:r>
            <a:r>
              <a:rPr lang="en-US" altLang="ja-JP" sz="2000" kern="10" dirty="0">
                <a:ln w="9525">
                  <a:solidFill>
                    <a:schemeClr val="tx1"/>
                  </a:solidFill>
                  <a:round/>
                  <a:headEnd/>
                  <a:tailEnd/>
                </a:ln>
                <a:solidFill>
                  <a:srgbClr val="FFFF00"/>
                </a:solidFill>
                <a:latin typeface="HGP創英角ﾎﾟｯﾌﾟ体"/>
                <a:ea typeface="HGP創英角ﾎﾟｯﾌﾟ体"/>
              </a:rPr>
              <a:t>QC</a:t>
            </a:r>
            <a:r>
              <a:rPr lang="ja-JP" altLang="en-US" sz="2000" kern="10" dirty="0">
                <a:ln w="9525">
                  <a:solidFill>
                    <a:schemeClr val="tx1"/>
                  </a:solidFill>
                  <a:round/>
                  <a:headEnd/>
                  <a:tailEnd/>
                </a:ln>
                <a:solidFill>
                  <a:srgbClr val="FFFF00"/>
                </a:solidFill>
                <a:latin typeface="HGP創英角ﾎﾟｯﾌﾟ体"/>
                <a:ea typeface="HGP創英角ﾎﾟｯﾌﾟ体"/>
              </a:rPr>
              <a:t>サークル活動のレベルをあげよう！</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231" y="234132"/>
            <a:ext cx="772632" cy="772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4392" y="625237"/>
            <a:ext cx="926831" cy="80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80231" y="3546723"/>
            <a:ext cx="2944623" cy="2889754"/>
          </a:xfrm>
          <a:prstGeom prst="rect">
            <a:avLst/>
          </a:prstGeom>
          <a:ln>
            <a:solidFill>
              <a:schemeClr val="tx1"/>
            </a:solidFill>
          </a:ln>
        </p:spPr>
      </p:pic>
      <p:pic>
        <p:nvPicPr>
          <p:cNvPr id="3074" name="図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4247" y="6930876"/>
            <a:ext cx="589394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AutoShape 6"/>
          <p:cNvSpPr>
            <a:spLocks noChangeArrowheads="1"/>
          </p:cNvSpPr>
          <p:nvPr/>
        </p:nvSpPr>
        <p:spPr bwMode="auto">
          <a:xfrm>
            <a:off x="3241675" y="3546723"/>
            <a:ext cx="4067175" cy="2652712"/>
          </a:xfrm>
          <a:prstGeom prst="roundRect">
            <a:avLst>
              <a:gd name="adj" fmla="val 5116"/>
            </a:avLst>
          </a:prstGeom>
          <a:solidFill>
            <a:schemeClr val="bg1"/>
          </a:solidFill>
          <a:ln w="19050">
            <a:solidFill>
              <a:srgbClr val="000000"/>
            </a:solidFill>
            <a:round/>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kumimoji="0" lang="en-US" altLang="ja-JP" sz="1100"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endParaRPr kumimoji="0" lang="en-US" altLang="ja-JP" sz="1100"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r>
              <a:rPr kumimoji="0" lang="en-US" altLang="ja-JP" sz="1200" dirty="0">
                <a:latin typeface="HG丸ｺﾞｼｯｸM-PRO" panose="020F0600000000000000" pitchFamily="50" charset="-128"/>
                <a:ea typeface="HG丸ｺﾞｼｯｸM-PRO" panose="020F0600000000000000" pitchFamily="50" charset="-128"/>
              </a:rPr>
              <a:t>【</a:t>
            </a:r>
            <a:r>
              <a:rPr kumimoji="0" lang="ja-JP" altLang="en-US" sz="1200" dirty="0">
                <a:latin typeface="HG丸ｺﾞｼｯｸM-PRO" panose="020F0600000000000000" pitchFamily="50" charset="-128"/>
                <a:ea typeface="HG丸ｺﾞｼｯｸM-PRO" panose="020F0600000000000000" pitchFamily="50" charset="-128"/>
              </a:rPr>
              <a:t>公共交通機関をご利用の方</a:t>
            </a:r>
            <a:r>
              <a:rPr kumimoji="0" lang="en-US" altLang="ja-JP" sz="1200" dirty="0">
                <a:latin typeface="HG丸ｺﾞｼｯｸM-PRO" panose="020F0600000000000000" pitchFamily="50" charset="-128"/>
                <a:ea typeface="HG丸ｺﾞｼｯｸM-PRO" panose="020F0600000000000000" pitchFamily="50" charset="-128"/>
              </a:rPr>
              <a:t>】</a:t>
            </a:r>
          </a:p>
          <a:p>
            <a:pPr eaLnBrk="1" hangingPunct="1">
              <a:lnSpc>
                <a:spcPct val="90000"/>
              </a:lnSpc>
              <a:spcBef>
                <a:spcPct val="0"/>
              </a:spcBef>
              <a:buFontTx/>
              <a:buNone/>
            </a:pPr>
            <a:r>
              <a:rPr kumimoji="0" lang="ja-JP" altLang="en-US" sz="1200" dirty="0">
                <a:latin typeface="HG丸ｺﾞｼｯｸM-PRO" panose="020F0600000000000000" pitchFamily="50" charset="-128"/>
                <a:ea typeface="HG丸ｺﾞｼｯｸM-PRO" panose="020F0600000000000000" pitchFamily="50" charset="-128"/>
              </a:rPr>
              <a:t>　京福バス</a:t>
            </a:r>
            <a:r>
              <a:rPr kumimoji="0" lang="en-US" altLang="ja-JP" sz="1200" dirty="0">
                <a:latin typeface="HG丸ｺﾞｼｯｸM-PRO" panose="020F0600000000000000" pitchFamily="50" charset="-128"/>
                <a:ea typeface="HG丸ｺﾞｼｯｸM-PRO" panose="020F0600000000000000" pitchFamily="50" charset="-128"/>
              </a:rPr>
              <a:t>74</a:t>
            </a:r>
            <a:r>
              <a:rPr kumimoji="0" lang="ja-JP" altLang="en-US" sz="1200" dirty="0">
                <a:latin typeface="HG丸ｺﾞｼｯｸM-PRO" panose="020F0600000000000000" pitchFamily="50" charset="-128"/>
                <a:ea typeface="HG丸ｺﾞｼｯｸM-PRO" panose="020F0600000000000000" pitchFamily="50" charset="-128"/>
              </a:rPr>
              <a:t>系統（清水グリーンライン線）終点の</a:t>
            </a:r>
            <a:endParaRPr kumimoji="0" lang="en-US" altLang="ja-JP" sz="1200"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r>
              <a:rPr kumimoji="0" lang="ja-JP" altLang="en-US" sz="1200" dirty="0">
                <a:latin typeface="HG丸ｺﾞｼｯｸM-PRO" panose="020F0600000000000000" pitchFamily="50" charset="-128"/>
                <a:ea typeface="HG丸ｺﾞｼｯｸM-PRO" panose="020F0600000000000000" pitchFamily="50" charset="-128"/>
              </a:rPr>
              <a:t>　</a:t>
            </a:r>
            <a:r>
              <a:rPr kumimoji="0" lang="en-US" altLang="ja-JP" sz="1200" dirty="0">
                <a:latin typeface="HG丸ｺﾞｼｯｸM-PRO" panose="020F0600000000000000" pitchFamily="50" charset="-128"/>
                <a:ea typeface="HG丸ｺﾞｼｯｸM-PRO" panose="020F0600000000000000" pitchFamily="50" charset="-128"/>
              </a:rPr>
              <a:t>『</a:t>
            </a:r>
            <a:r>
              <a:rPr kumimoji="0" lang="ja-JP" altLang="en-US" sz="1200" dirty="0">
                <a:latin typeface="HG丸ｺﾞｼｯｸM-PRO" panose="020F0600000000000000" pitchFamily="50" charset="-128"/>
                <a:ea typeface="HG丸ｺﾞｼｯｸM-PRO" panose="020F0600000000000000" pitchFamily="50" charset="-128"/>
              </a:rPr>
              <a:t>清水プラント</a:t>
            </a:r>
            <a:r>
              <a:rPr kumimoji="0" lang="en-US" altLang="ja-JP" sz="1200" dirty="0">
                <a:latin typeface="HG丸ｺﾞｼｯｸM-PRO" panose="020F0600000000000000" pitchFamily="50" charset="-128"/>
                <a:ea typeface="HG丸ｺﾞｼｯｸM-PRO" panose="020F0600000000000000" pitchFamily="50" charset="-128"/>
              </a:rPr>
              <a:t>3』</a:t>
            </a:r>
            <a:r>
              <a:rPr kumimoji="0" lang="ja-JP" altLang="en-US" sz="1200" dirty="0">
                <a:latin typeface="HG丸ｺﾞｼｯｸM-PRO" panose="020F0600000000000000" pitchFamily="50" charset="-128"/>
                <a:ea typeface="HG丸ｺﾞｼｯｸM-PRO" panose="020F0600000000000000" pitchFamily="50" charset="-128"/>
              </a:rPr>
              <a:t>停留所より徒歩</a:t>
            </a:r>
            <a:r>
              <a:rPr kumimoji="0" lang="en-US" altLang="ja-JP" sz="1200" dirty="0">
                <a:latin typeface="HG丸ｺﾞｼｯｸM-PRO" panose="020F0600000000000000" pitchFamily="50" charset="-128"/>
                <a:ea typeface="HG丸ｺﾞｼｯｸM-PRO" panose="020F0600000000000000" pitchFamily="50" charset="-128"/>
              </a:rPr>
              <a:t>7</a:t>
            </a:r>
            <a:r>
              <a:rPr kumimoji="0" lang="ja-JP" altLang="en-US" sz="1200" dirty="0">
                <a:latin typeface="HG丸ｺﾞｼｯｸM-PRO" panose="020F0600000000000000" pitchFamily="50" charset="-128"/>
                <a:ea typeface="HG丸ｺﾞｼｯｸM-PRO" panose="020F0600000000000000" pitchFamily="50" charset="-128"/>
              </a:rPr>
              <a:t>分。</a:t>
            </a:r>
            <a:endParaRPr kumimoji="0" lang="en-US" altLang="ja-JP" sz="1200"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r>
              <a:rPr kumimoji="0" lang="en-US" altLang="ja-JP" sz="1200" dirty="0">
                <a:latin typeface="HG丸ｺﾞｼｯｸM-PRO" panose="020F0600000000000000" pitchFamily="50" charset="-128"/>
                <a:ea typeface="HG丸ｺﾞｼｯｸM-PRO" panose="020F0600000000000000" pitchFamily="50" charset="-128"/>
              </a:rPr>
              <a:t>【</a:t>
            </a:r>
            <a:r>
              <a:rPr kumimoji="0" lang="ja-JP" altLang="en-US" sz="1200" dirty="0">
                <a:latin typeface="HG丸ｺﾞｼｯｸM-PRO" panose="020F0600000000000000" pitchFamily="50" charset="-128"/>
                <a:ea typeface="HG丸ｺﾞｼｯｸM-PRO" panose="020F0600000000000000" pitchFamily="50" charset="-128"/>
              </a:rPr>
              <a:t>自家用車で嶺南方面からお越しの方</a:t>
            </a:r>
            <a:r>
              <a:rPr kumimoji="0" lang="en-US" altLang="ja-JP" sz="1200" dirty="0">
                <a:latin typeface="HG丸ｺﾞｼｯｸM-PRO" panose="020F0600000000000000" pitchFamily="50" charset="-128"/>
                <a:ea typeface="HG丸ｺﾞｼｯｸM-PRO" panose="020F0600000000000000" pitchFamily="50" charset="-128"/>
              </a:rPr>
              <a:t>】</a:t>
            </a:r>
          </a:p>
          <a:p>
            <a:pPr eaLnBrk="1" hangingPunct="1">
              <a:lnSpc>
                <a:spcPct val="90000"/>
              </a:lnSpc>
              <a:spcBef>
                <a:spcPct val="0"/>
              </a:spcBef>
              <a:buFontTx/>
              <a:buNone/>
            </a:pPr>
            <a:r>
              <a:rPr kumimoji="0" lang="ja-JP" altLang="en-US" sz="1200" dirty="0">
                <a:latin typeface="HG丸ｺﾞｼｯｸM-PRO" panose="020F0600000000000000" pitchFamily="50" charset="-128"/>
                <a:ea typeface="HG丸ｺﾞｼｯｸM-PRO" panose="020F0600000000000000" pitchFamily="50" charset="-128"/>
              </a:rPr>
              <a:t>　北陸自動車道の鯖江インターを降りた後、国道</a:t>
            </a:r>
            <a:r>
              <a:rPr kumimoji="0" lang="en-US" altLang="ja-JP" sz="1200" dirty="0">
                <a:latin typeface="HG丸ｺﾞｼｯｸM-PRO" panose="020F0600000000000000" pitchFamily="50" charset="-128"/>
                <a:ea typeface="HG丸ｺﾞｼｯｸM-PRO" panose="020F0600000000000000" pitchFamily="50" charset="-128"/>
              </a:rPr>
              <a:t>8</a:t>
            </a:r>
            <a:r>
              <a:rPr kumimoji="0" lang="ja-JP" altLang="en-US" sz="1200" dirty="0">
                <a:latin typeface="HG丸ｺﾞｼｯｸM-PRO" panose="020F0600000000000000" pitchFamily="50" charset="-128"/>
                <a:ea typeface="HG丸ｺﾞｼｯｸM-PRO" panose="020F0600000000000000" pitchFamily="50" charset="-128"/>
              </a:rPr>
              <a:t>号線</a:t>
            </a:r>
            <a:endParaRPr kumimoji="0" lang="en-US" altLang="ja-JP" sz="1200"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r>
              <a:rPr kumimoji="0" lang="ja-JP" altLang="en-US" sz="1200" dirty="0">
                <a:latin typeface="HG丸ｺﾞｼｯｸM-PRO" panose="020F0600000000000000" pitchFamily="50" charset="-128"/>
                <a:ea typeface="HG丸ｺﾞｼｯｸM-PRO" panose="020F0600000000000000" pitchFamily="50" charset="-128"/>
              </a:rPr>
              <a:t>　まで出て福井方面に右折してください。国道</a:t>
            </a:r>
            <a:r>
              <a:rPr kumimoji="0" lang="en-US" altLang="ja-JP" sz="1200" dirty="0">
                <a:latin typeface="HG丸ｺﾞｼｯｸM-PRO" panose="020F0600000000000000" pitchFamily="50" charset="-128"/>
                <a:ea typeface="HG丸ｺﾞｼｯｸM-PRO" panose="020F0600000000000000" pitchFamily="50" charset="-128"/>
              </a:rPr>
              <a:t>8</a:t>
            </a:r>
            <a:r>
              <a:rPr kumimoji="0" lang="ja-JP" altLang="en-US" sz="1200" dirty="0">
                <a:latin typeface="HG丸ｺﾞｼｯｸM-PRO" panose="020F0600000000000000" pitchFamily="50" charset="-128"/>
                <a:ea typeface="HG丸ｺﾞｼｯｸM-PRO" panose="020F0600000000000000" pitchFamily="50" charset="-128"/>
              </a:rPr>
              <a:t>号線の</a:t>
            </a:r>
            <a:endParaRPr kumimoji="0" lang="en-US" altLang="ja-JP" sz="1200"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r>
              <a:rPr kumimoji="0" lang="ja-JP" altLang="en-US" sz="1200" dirty="0">
                <a:latin typeface="HG丸ｺﾞｼｯｸM-PRO" panose="020F0600000000000000" pitchFamily="50" charset="-128"/>
                <a:ea typeface="HG丸ｺﾞｼｯｸM-PRO" panose="020F0600000000000000" pitchFamily="50" charset="-128"/>
              </a:rPr>
              <a:t>　御幸交差点を左折して約</a:t>
            </a:r>
            <a:r>
              <a:rPr kumimoji="0" lang="en-US" altLang="ja-JP" sz="1200" dirty="0">
                <a:latin typeface="HG丸ｺﾞｼｯｸM-PRO" panose="020F0600000000000000" pitchFamily="50" charset="-128"/>
                <a:ea typeface="HG丸ｺﾞｼｯｸM-PRO" panose="020F0600000000000000" pitchFamily="50" charset="-128"/>
              </a:rPr>
              <a:t>4Km</a:t>
            </a:r>
            <a:r>
              <a:rPr kumimoji="0" lang="ja-JP" altLang="en-US" sz="1200" dirty="0">
                <a:latin typeface="HG丸ｺﾞｼｯｸM-PRO" panose="020F0600000000000000" pitchFamily="50" charset="-128"/>
                <a:ea typeface="HG丸ｺﾞｼｯｸM-PRO" panose="020F0600000000000000" pitchFamily="50" charset="-128"/>
              </a:rPr>
              <a:t>直進してください。</a:t>
            </a:r>
            <a:endParaRPr kumimoji="0" lang="en-US" altLang="ja-JP" sz="1200"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r>
              <a:rPr kumimoji="0" lang="ja-JP" altLang="en-US" sz="1200" dirty="0">
                <a:latin typeface="HG丸ｺﾞｼｯｸM-PRO" panose="020F0600000000000000" pitchFamily="50" charset="-128"/>
                <a:ea typeface="HG丸ｺﾞｼｯｸM-PRO" panose="020F0600000000000000" pitchFamily="50" charset="-128"/>
              </a:rPr>
              <a:t>　県道</a:t>
            </a:r>
            <a:r>
              <a:rPr kumimoji="0" lang="en-US" altLang="ja-JP" sz="1200" dirty="0">
                <a:latin typeface="HG丸ｺﾞｼｯｸM-PRO" panose="020F0600000000000000" pitchFamily="50" charset="-128"/>
                <a:ea typeface="HG丸ｺﾞｼｯｸM-PRO" panose="020F0600000000000000" pitchFamily="50" charset="-128"/>
              </a:rPr>
              <a:t>28</a:t>
            </a:r>
            <a:r>
              <a:rPr kumimoji="0" lang="ja-JP" altLang="en-US" sz="1200" dirty="0">
                <a:latin typeface="HG丸ｺﾞｼｯｸM-PRO" panose="020F0600000000000000" pitchFamily="50" charset="-128"/>
                <a:ea typeface="HG丸ｺﾞｼｯｸM-PRO" panose="020F0600000000000000" pitchFamily="50" charset="-128"/>
              </a:rPr>
              <a:t>号線との交差点を右折して約</a:t>
            </a:r>
            <a:r>
              <a:rPr kumimoji="0" lang="en-US" altLang="ja-JP" sz="1200" dirty="0">
                <a:latin typeface="HG丸ｺﾞｼｯｸM-PRO" panose="020F0600000000000000" pitchFamily="50" charset="-128"/>
                <a:ea typeface="HG丸ｺﾞｼｯｸM-PRO" panose="020F0600000000000000" pitchFamily="50" charset="-128"/>
              </a:rPr>
              <a:t>5Km</a:t>
            </a:r>
            <a:r>
              <a:rPr kumimoji="0" lang="ja-JP" altLang="en-US" sz="1200" dirty="0">
                <a:latin typeface="HG丸ｺﾞｼｯｸM-PRO" panose="020F0600000000000000" pitchFamily="50" charset="-128"/>
                <a:ea typeface="HG丸ｺﾞｼｯｸM-PRO" panose="020F0600000000000000" pitchFamily="50" charset="-128"/>
              </a:rPr>
              <a:t>直進して</a:t>
            </a:r>
            <a:endParaRPr kumimoji="0" lang="en-US" altLang="ja-JP" sz="1200"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r>
              <a:rPr kumimoji="0" lang="ja-JP" altLang="en-US" sz="1200" dirty="0">
                <a:latin typeface="HG丸ｺﾞｼｯｸM-PRO" panose="020F0600000000000000" pitchFamily="50" charset="-128"/>
                <a:ea typeface="HG丸ｺﾞｼｯｸM-PRO" panose="020F0600000000000000" pitchFamily="50" charset="-128"/>
              </a:rPr>
              <a:t>　ください。</a:t>
            </a:r>
          </a:p>
          <a:p>
            <a:pPr eaLnBrk="1" hangingPunct="1">
              <a:lnSpc>
                <a:spcPct val="90000"/>
              </a:lnSpc>
              <a:spcBef>
                <a:spcPct val="0"/>
              </a:spcBef>
              <a:buFontTx/>
              <a:buNone/>
            </a:pPr>
            <a:endParaRPr kumimoji="0" lang="ja-JP" altLang="en-US" sz="1200"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r>
              <a:rPr kumimoji="0" lang="ja-JP" altLang="en-US" sz="1200" b="1" dirty="0">
                <a:latin typeface="HG丸ｺﾞｼｯｸM-PRO" panose="020F0600000000000000" pitchFamily="50" charset="-128"/>
                <a:ea typeface="HG丸ｺﾞｼｯｸM-PRO" panose="020F0600000000000000" pitchFamily="50" charset="-128"/>
              </a:rPr>
              <a:t>　☆お願い　</a:t>
            </a:r>
          </a:p>
          <a:p>
            <a:pPr eaLnBrk="1" hangingPunct="1">
              <a:lnSpc>
                <a:spcPct val="90000"/>
              </a:lnSpc>
              <a:spcBef>
                <a:spcPct val="0"/>
              </a:spcBef>
              <a:buFontTx/>
              <a:buNone/>
            </a:pPr>
            <a:r>
              <a:rPr kumimoji="0" lang="ja-JP" altLang="en-US" sz="1200" b="1" dirty="0">
                <a:latin typeface="HG丸ｺﾞｼｯｸM-PRO" panose="020F0600000000000000" pitchFamily="50" charset="-128"/>
                <a:ea typeface="HG丸ｺﾞｼｯｸM-PRO" panose="020F0600000000000000" pitchFamily="50" charset="-128"/>
              </a:rPr>
              <a:t>　駐車場に限りがありますので、車の方はできるだけ</a:t>
            </a:r>
            <a:endParaRPr kumimoji="0" lang="en-US" altLang="ja-JP" sz="1200" b="1" dirty="0">
              <a:latin typeface="HG丸ｺﾞｼｯｸM-PRO" panose="020F0600000000000000" pitchFamily="50" charset="-128"/>
              <a:ea typeface="HG丸ｺﾞｼｯｸM-PRO" panose="020F0600000000000000" pitchFamily="50" charset="-128"/>
            </a:endParaRPr>
          </a:p>
          <a:p>
            <a:pPr eaLnBrk="1" hangingPunct="1">
              <a:lnSpc>
                <a:spcPct val="90000"/>
              </a:lnSpc>
              <a:spcBef>
                <a:spcPct val="0"/>
              </a:spcBef>
              <a:buFontTx/>
              <a:buNone/>
            </a:pPr>
            <a:r>
              <a:rPr kumimoji="0" lang="ja-JP" altLang="en-US" sz="1200" b="1" dirty="0">
                <a:latin typeface="HG丸ｺﾞｼｯｸM-PRO" panose="020F0600000000000000" pitchFamily="50" charset="-128"/>
                <a:ea typeface="HG丸ｺﾞｼｯｸM-PRO" panose="020F0600000000000000" pitchFamily="50" charset="-128"/>
              </a:rPr>
              <a:t>　乗り合わせのご協力をお願い致します。</a:t>
            </a:r>
          </a:p>
        </p:txBody>
      </p:sp>
      <p:sp>
        <p:nvSpPr>
          <p:cNvPr id="3076" name="WordArt 5"/>
          <p:cNvSpPr>
            <a:spLocks noChangeArrowheads="1" noChangeShapeType="1" noTextEdit="1"/>
          </p:cNvSpPr>
          <p:nvPr/>
        </p:nvSpPr>
        <p:spPr bwMode="auto">
          <a:xfrm>
            <a:off x="323850" y="3330476"/>
            <a:ext cx="904875" cy="1809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1400" kern="10" dirty="0">
                <a:latin typeface="HGP創英角ﾎﾟｯﾌﾟ体" panose="040B0A00000000000000" pitchFamily="50" charset="-128"/>
                <a:ea typeface="HGP創英角ﾎﾟｯﾌﾟ体" panose="040B0A00000000000000" pitchFamily="50" charset="-128"/>
              </a:rPr>
              <a:t>会場案内図</a:t>
            </a:r>
          </a:p>
        </p:txBody>
      </p:sp>
      <p:sp>
        <p:nvSpPr>
          <p:cNvPr id="3077" name="WordArt 7"/>
          <p:cNvSpPr>
            <a:spLocks noChangeArrowheads="1" noChangeShapeType="1" noTextEdit="1"/>
          </p:cNvSpPr>
          <p:nvPr/>
        </p:nvSpPr>
        <p:spPr bwMode="auto">
          <a:xfrm>
            <a:off x="3708400" y="3654127"/>
            <a:ext cx="3059113" cy="1809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1400" b="1" kern="10" dirty="0">
                <a:latin typeface="HG丸ｺﾞｼｯｸM-PRO" panose="020F0600000000000000" pitchFamily="50" charset="-128"/>
                <a:ea typeface="HG丸ｺﾞｼｯｸM-PRO" panose="020F0600000000000000" pitchFamily="50" charset="-128"/>
              </a:rPr>
              <a:t>◇◆福井市きらら館までのアクセス方法◆◇</a:t>
            </a:r>
          </a:p>
        </p:txBody>
      </p:sp>
      <p:sp>
        <p:nvSpPr>
          <p:cNvPr id="3078" name="WordArt 16"/>
          <p:cNvSpPr>
            <a:spLocks noChangeArrowheads="1" noChangeShapeType="1" noTextEdit="1"/>
          </p:cNvSpPr>
          <p:nvPr/>
        </p:nvSpPr>
        <p:spPr bwMode="auto">
          <a:xfrm>
            <a:off x="323850" y="320675"/>
            <a:ext cx="933450" cy="1809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1400" kern="10">
                <a:latin typeface="HGP創英角ﾎﾟｯﾌﾟ体" panose="040B0A00000000000000" pitchFamily="50" charset="-128"/>
                <a:ea typeface="HGP創英角ﾎﾟｯﾌﾟ体" panose="040B0A00000000000000" pitchFamily="50" charset="-128"/>
              </a:rPr>
              <a:t>プログラム　</a:t>
            </a:r>
          </a:p>
        </p:txBody>
      </p:sp>
      <p:graphicFrame>
        <p:nvGraphicFramePr>
          <p:cNvPr id="4309" name="Group 213"/>
          <p:cNvGraphicFramePr>
            <a:graphicFrameLocks noGrp="1"/>
          </p:cNvGraphicFramePr>
          <p:nvPr>
            <p:extLst>
              <p:ext uri="{D42A27DB-BD31-4B8C-83A1-F6EECF244321}">
                <p14:modId xmlns:p14="http://schemas.microsoft.com/office/powerpoint/2010/main" val="639660006"/>
              </p:ext>
            </p:extLst>
          </p:nvPr>
        </p:nvGraphicFramePr>
        <p:xfrm>
          <a:off x="280590" y="594172"/>
          <a:ext cx="6956425" cy="2448274"/>
        </p:xfrm>
        <a:graphic>
          <a:graphicData uri="http://schemas.openxmlformats.org/drawingml/2006/table">
            <a:tbl>
              <a:tblPr/>
              <a:tblGrid>
                <a:gridCol w="3138488">
                  <a:extLst>
                    <a:ext uri="{9D8B030D-6E8A-4147-A177-3AD203B41FA5}">
                      <a16:colId xmlns:a16="http://schemas.microsoft.com/office/drawing/2014/main" xmlns="" val="20000"/>
                    </a:ext>
                  </a:extLst>
                </a:gridCol>
                <a:gridCol w="3817937">
                  <a:extLst>
                    <a:ext uri="{9D8B030D-6E8A-4147-A177-3AD203B41FA5}">
                      <a16:colId xmlns:a16="http://schemas.microsoft.com/office/drawing/2014/main" xmlns="" val="20001"/>
                    </a:ext>
                  </a:extLst>
                </a:gridCol>
              </a:tblGrid>
              <a:tr h="30624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時　　　　　　間</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研　　修　　内　　容</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0624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８：４０～　９：００（　２０分）</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開　場・受　付</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0624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９：００～　９：１５（　１５分）</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開会挨拶　オリエンテーション</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0624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９：１５～　９：２０（　　５分）</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コース別・会場移動</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04594">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９：２０～１２：２０（１８０分）</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コース別講義・演習</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0624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１２：２０～１３：００（　４０分）</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昼食・休憩</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0624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１３：００～１６：００（１８０分）</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コース別演習・成果発表準備</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06240">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１６：００～１７：００（　６０分）</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成果発表・講評</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graphicFrame>
        <p:nvGraphicFramePr>
          <p:cNvPr id="4420" name="Group 324"/>
          <p:cNvGraphicFramePr>
            <a:graphicFrameLocks noGrp="1"/>
          </p:cNvGraphicFramePr>
          <p:nvPr>
            <p:extLst>
              <p:ext uri="{D42A27DB-BD31-4B8C-83A1-F6EECF244321}">
                <p14:modId xmlns:p14="http://schemas.microsoft.com/office/powerpoint/2010/main" val="3129432818"/>
              </p:ext>
            </p:extLst>
          </p:nvPr>
        </p:nvGraphicFramePr>
        <p:xfrm>
          <a:off x="330925" y="8694167"/>
          <a:ext cx="6834082" cy="828997"/>
        </p:xfrm>
        <a:graphic>
          <a:graphicData uri="http://schemas.openxmlformats.org/drawingml/2006/table">
            <a:tbl>
              <a:tblPr/>
              <a:tblGrid>
                <a:gridCol w="6834082">
                  <a:extLst>
                    <a:ext uri="{9D8B030D-6E8A-4147-A177-3AD203B41FA5}">
                      <a16:colId xmlns:a16="http://schemas.microsoft.com/office/drawing/2014/main" xmlns="" val="20000"/>
                    </a:ext>
                  </a:extLst>
                </a:gridCol>
              </a:tblGrid>
              <a:tr h="8289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itchFamily="18" charset="0"/>
                        </a:rPr>
                        <a:t>●㈱アイシン福井 ●清川メッキ工業</a:t>
                      </a:r>
                      <a:r>
                        <a:rPr kumimoji="1" lang="en-US" altLang="ja-JP" sz="14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itchFamily="18" charset="0"/>
                        </a:rPr>
                        <a:t>(</a:t>
                      </a:r>
                      <a:r>
                        <a:rPr kumimoji="1" lang="ja-JP" altLang="en-US" sz="14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itchFamily="18" charset="0"/>
                        </a:rPr>
                        <a:t>株</a:t>
                      </a:r>
                      <a:r>
                        <a:rPr kumimoji="1" lang="en-US" altLang="ja-JP" sz="14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itchFamily="18" charset="0"/>
                        </a:rPr>
                        <a:t>)</a:t>
                      </a:r>
                      <a:r>
                        <a:rPr kumimoji="1" lang="ja-JP" altLang="en-US" sz="14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itchFamily="18" charset="0"/>
                        </a:rPr>
                        <a:t> ●ケイテー㈱　　</a:t>
                      </a:r>
                      <a:endParaRPr kumimoji="1" lang="en-US" altLang="ja-JP" sz="14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itchFamily="18" charset="0"/>
                        </a:rPr>
                        <a:t>●</a:t>
                      </a:r>
                      <a:r>
                        <a:rPr kumimoji="1" lang="ja-JP" altLang="en-US"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サカイオーベックス㈱ ●セーレン㈱ ●日華化学㈱ ●㈱日本エー・エム・シー　</a:t>
                      </a:r>
                      <a:endParaRPr kumimoji="1" lang="en-US" altLang="ja-JP"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●福井鐵工㈱ ●㈱福井村田製作所 ●</a:t>
                      </a:r>
                      <a:r>
                        <a:rPr kumimoji="1" lang="en-US" altLang="ja-JP"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a:t>
                      </a:r>
                      <a:r>
                        <a:rPr kumimoji="1" lang="ja-JP" altLang="en-US"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株</a:t>
                      </a:r>
                      <a:r>
                        <a:rPr kumimoji="1" lang="en-US" altLang="ja-JP"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a:t>
                      </a:r>
                      <a:r>
                        <a:rPr kumimoji="1" lang="ja-JP" altLang="en-US"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itchFamily="18" charset="0"/>
                        </a:rPr>
                        <a:t>フクタカ ●フクビ化学工業㈱ 　　　</a:t>
                      </a:r>
                    </a:p>
                  </a:txBody>
                  <a:tcPr marL="91459" marR="91459" marT="45722" marB="45722"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4305" name="WordArt 209"/>
          <p:cNvSpPr>
            <a:spLocks noChangeArrowheads="1" noChangeShapeType="1" noTextEdit="1"/>
          </p:cNvSpPr>
          <p:nvPr/>
        </p:nvSpPr>
        <p:spPr bwMode="auto">
          <a:xfrm>
            <a:off x="330925" y="8088172"/>
            <a:ext cx="5472609" cy="424350"/>
          </a:xfrm>
          <a:prstGeom prst="rect">
            <a:avLst/>
          </a:prstGeom>
        </p:spPr>
        <p:txBody>
          <a:bodyPr wrap="none" fromWordArt="1">
            <a:prstTxWarp prst="textPlain">
              <a:avLst>
                <a:gd name="adj" fmla="val 50000"/>
              </a:avLst>
            </a:prstTxWarp>
          </a:bodyPr>
          <a:lstStyle/>
          <a:p>
            <a:pPr eaLnBrk="1" hangingPunct="1">
              <a:defRPr/>
            </a:pPr>
            <a:r>
              <a:rPr lang="ja-JP" altLang="en-US" sz="1200" kern="10" dirty="0">
                <a:latin typeface="HGP創英角ﾎﾟｯﾌﾟ体" panose="040B0A00000000000000" pitchFamily="50" charset="-128"/>
                <a:ea typeface="HGP創英角ﾎﾟｯﾌﾟ体" panose="040B0A00000000000000" pitchFamily="50" charset="-128"/>
              </a:rPr>
              <a:t>幹事企業名</a:t>
            </a:r>
            <a:endParaRPr lang="en-US" altLang="ja-JP" sz="1200" kern="10" dirty="0">
              <a:latin typeface="HGP創英角ﾎﾟｯﾌﾟ体" panose="040B0A00000000000000" pitchFamily="50" charset="-128"/>
              <a:ea typeface="HGP創英角ﾎﾟｯﾌﾟ体" panose="040B0A00000000000000" pitchFamily="50" charset="-128"/>
            </a:endParaRPr>
          </a:p>
          <a:p>
            <a:pPr eaLnBrk="1" hangingPunct="1">
              <a:defRPr/>
            </a:pPr>
            <a:r>
              <a:rPr lang="ja-JP" altLang="en-US" sz="1200" kern="10" dirty="0">
                <a:latin typeface="HGP創英角ﾎﾟｯﾌﾟ体" panose="040B0A00000000000000" pitchFamily="50" charset="-128"/>
                <a:ea typeface="HGP創英角ﾎﾟｯﾌﾟ体" panose="040B0A00000000000000" pitchFamily="50" charset="-128"/>
              </a:rPr>
              <a:t>（研修会は下記</a:t>
            </a:r>
            <a:r>
              <a:rPr lang="en-US" altLang="ja-JP" sz="1200" kern="10" dirty="0">
                <a:latin typeface="HGP創英角ﾎﾟｯﾌﾟ体" panose="040B0A00000000000000" pitchFamily="50" charset="-128"/>
                <a:ea typeface="HGP創英角ﾎﾟｯﾌﾟ体" panose="040B0A00000000000000" pitchFamily="50" charset="-128"/>
              </a:rPr>
              <a:t>11</a:t>
            </a:r>
            <a:r>
              <a:rPr lang="ja-JP" altLang="en-US" sz="1200" kern="10" dirty="0">
                <a:latin typeface="HGP創英角ﾎﾟｯﾌﾟ体" panose="040B0A00000000000000" pitchFamily="50" charset="-128"/>
                <a:ea typeface="HGP創英角ﾎﾟｯﾌﾟ体" panose="040B0A00000000000000" pitchFamily="50" charset="-128"/>
              </a:rPr>
              <a:t>社の幹事会社の役員・幹事で運営管理を行っています）</a:t>
            </a:r>
          </a:p>
        </p:txBody>
      </p:sp>
      <p:sp>
        <p:nvSpPr>
          <p:cNvPr id="14" name="WordArt 2628"/>
          <p:cNvSpPr>
            <a:spLocks noChangeArrowheads="1" noChangeShapeType="1" noTextEdit="1"/>
          </p:cNvSpPr>
          <p:nvPr/>
        </p:nvSpPr>
        <p:spPr bwMode="auto">
          <a:xfrm>
            <a:off x="540271" y="7074892"/>
            <a:ext cx="4391352" cy="750214"/>
          </a:xfrm>
          <a:prstGeom prst="rect">
            <a:avLst/>
          </a:prstGeom>
        </p:spPr>
        <p:txBody>
          <a:bodyPr wrap="none" fromWordArt="1">
            <a:prstTxWarp prst="textPlain">
              <a:avLst>
                <a:gd name="adj" fmla="val 50027"/>
              </a:avLst>
            </a:prstTxWarp>
          </a:bodyPr>
          <a:lstStyle/>
          <a:p>
            <a:pPr>
              <a:defRPr/>
            </a:pPr>
            <a:r>
              <a:rPr lang="ja-JP" altLang="en-US" sz="1600" b="1" kern="10" dirty="0">
                <a:solidFill>
                  <a:srgbClr val="000000"/>
                </a:solidFill>
                <a:latin typeface="HG丸ｺﾞｼｯｸM-PRO" panose="020F0600000000000000" pitchFamily="50" charset="-128"/>
                <a:ea typeface="HG丸ｺﾞｼｯｸM-PRO" panose="020F0600000000000000" pitchFamily="50" charset="-128"/>
              </a:rPr>
              <a:t>◆服装　：軽装で構いません。</a:t>
            </a:r>
          </a:p>
          <a:p>
            <a:pPr>
              <a:defRPr/>
            </a:pPr>
            <a:r>
              <a:rPr lang="ja-JP" altLang="en-US" sz="1600" b="1" kern="10" dirty="0">
                <a:solidFill>
                  <a:srgbClr val="000000"/>
                </a:solidFill>
                <a:latin typeface="HG丸ｺﾞｼｯｸM-PRO" panose="020F0600000000000000" pitchFamily="50" charset="-128"/>
                <a:ea typeface="HG丸ｺﾞｼｯｸM-PRO" panose="020F0600000000000000" pitchFamily="50" charset="-128"/>
              </a:rPr>
              <a:t>◆持参品：ノート・電卓・定規・筆記用具</a:t>
            </a:r>
            <a:endParaRPr lang="en-US" altLang="ja-JP" sz="1600" b="1" kern="10" dirty="0">
              <a:solidFill>
                <a:srgbClr val="000000"/>
              </a:solidFill>
              <a:latin typeface="HG丸ｺﾞｼｯｸM-PRO" panose="020F0600000000000000" pitchFamily="50" charset="-128"/>
              <a:ea typeface="HG丸ｺﾞｼｯｸM-PRO" panose="020F0600000000000000" pitchFamily="50" charset="-128"/>
            </a:endParaRPr>
          </a:p>
          <a:p>
            <a:pPr>
              <a:defRPr/>
            </a:pPr>
            <a:r>
              <a:rPr lang="ja-JP" altLang="en-US" sz="1600" b="1" kern="10" dirty="0">
                <a:solidFill>
                  <a:srgbClr val="000000"/>
                </a:solidFill>
                <a:latin typeface="HG丸ｺﾞｼｯｸM-PRO" panose="020F0600000000000000" pitchFamily="50" charset="-128"/>
                <a:ea typeface="HG丸ｺﾞｼｯｸM-PRO" panose="020F0600000000000000" pitchFamily="50" charset="-128"/>
              </a:rPr>
              <a:t>　　　　（鉛筆・シャープペンシル・消しゴム）</a:t>
            </a:r>
          </a:p>
        </p:txBody>
      </p:sp>
      <p:sp>
        <p:nvSpPr>
          <p:cNvPr id="2" name="テキスト ボックス 1"/>
          <p:cNvSpPr txBox="1"/>
          <p:nvPr/>
        </p:nvSpPr>
        <p:spPr>
          <a:xfrm>
            <a:off x="5895975" y="8743777"/>
            <a:ext cx="871538" cy="276999"/>
          </a:xfrm>
          <a:prstGeom prst="rect">
            <a:avLst/>
          </a:prstGeom>
          <a:noFill/>
        </p:spPr>
        <p:txBody>
          <a:bodyPr>
            <a:spAutoFit/>
          </a:bodyPr>
          <a:lstStyle/>
          <a:p>
            <a:pPr>
              <a:defRPr/>
            </a:pPr>
            <a:r>
              <a:rPr kumimoji="1" lang="en-US" altLang="ja-JP" sz="1200" dirty="0">
                <a:latin typeface="HG丸ｺﾞｼｯｸM-PRO" panose="020F0600000000000000" pitchFamily="50" charset="-128"/>
                <a:ea typeface="HG丸ｺﾞｼｯｸM-PRO" panose="020F0600000000000000" pitchFamily="50" charset="-128"/>
              </a:rPr>
              <a:t>※50</a:t>
            </a:r>
            <a:r>
              <a:rPr kumimoji="1" lang="ja-JP" altLang="en-US" sz="1200" dirty="0">
                <a:latin typeface="HG丸ｺﾞｼｯｸM-PRO" panose="020F0600000000000000" pitchFamily="50" charset="-128"/>
                <a:ea typeface="HG丸ｺﾞｼｯｸM-PRO" panose="020F0600000000000000" pitchFamily="50" charset="-128"/>
              </a:rPr>
              <a:t>音順</a:t>
            </a:r>
          </a:p>
        </p:txBody>
      </p:sp>
      <p:sp>
        <p:nvSpPr>
          <p:cNvPr id="3131" name="テキスト ボックス 2"/>
          <p:cNvSpPr txBox="1">
            <a:spLocks noChangeArrowheads="1"/>
          </p:cNvSpPr>
          <p:nvPr/>
        </p:nvSpPr>
        <p:spPr bwMode="auto">
          <a:xfrm>
            <a:off x="180232" y="6592322"/>
            <a:ext cx="28083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1600" dirty="0">
                <a:latin typeface="HGP創英角ﾎﾟｯﾌﾟ体" panose="040B0A00000000000000" pitchFamily="50" charset="-128"/>
                <a:ea typeface="HGP創英角ﾎﾟｯﾌﾟ体" panose="040B0A00000000000000" pitchFamily="50" charset="-128"/>
              </a:rPr>
              <a:t>当日の服装、持参するもの</a:t>
            </a:r>
          </a:p>
        </p:txBody>
      </p:sp>
      <p:sp>
        <p:nvSpPr>
          <p:cNvPr id="15" name="テキスト ボックス 3"/>
          <p:cNvSpPr txBox="1">
            <a:spLocks noChangeArrowheads="1"/>
          </p:cNvSpPr>
          <p:nvPr/>
        </p:nvSpPr>
        <p:spPr bwMode="auto">
          <a:xfrm>
            <a:off x="252239" y="9739188"/>
            <a:ext cx="71577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defRPr/>
            </a:pP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　当研修会では写真撮影を行い、</a:t>
            </a:r>
            <a:r>
              <a:rPr lang="en-US" altLang="ja-JP" sz="1200" dirty="0">
                <a:latin typeface="HG丸ｺﾞｼｯｸM-PRO" panose="020F0600000000000000" pitchFamily="50" charset="-128"/>
                <a:ea typeface="HG丸ｺﾞｼｯｸM-PRO" panose="020F0600000000000000" pitchFamily="50" charset="-128"/>
              </a:rPr>
              <a:t>QC</a:t>
            </a:r>
            <a:r>
              <a:rPr lang="ja-JP" altLang="en-US" sz="1200" dirty="0">
                <a:latin typeface="HG丸ｺﾞｼｯｸM-PRO" panose="020F0600000000000000" pitchFamily="50" charset="-128"/>
                <a:ea typeface="HG丸ｺﾞｼｯｸM-PRO" panose="020F0600000000000000" pitchFamily="50" charset="-128"/>
              </a:rPr>
              <a:t>サークル福井地区</a:t>
            </a:r>
            <a:r>
              <a:rPr lang="en-US" altLang="ja-JP" sz="1200" dirty="0">
                <a:latin typeface="HG丸ｺﾞｼｯｸM-PRO" panose="020F0600000000000000" pitchFamily="50" charset="-128"/>
                <a:ea typeface="HG丸ｺﾞｼｯｸM-PRO" panose="020F0600000000000000" pitchFamily="50" charset="-128"/>
              </a:rPr>
              <a:t>HP</a:t>
            </a:r>
            <a:r>
              <a:rPr lang="ja-JP" altLang="en-US" sz="1200" dirty="0">
                <a:latin typeface="HG丸ｺﾞｼｯｸM-PRO" panose="020F0600000000000000" pitchFamily="50" charset="-128"/>
                <a:ea typeface="HG丸ｺﾞｼｯｸM-PRO" panose="020F0600000000000000" pitchFamily="50" charset="-128"/>
              </a:rPr>
              <a:t>や研修結果報告書に掲載いたします。</a:t>
            </a:r>
            <a:endParaRPr lang="en-US" altLang="ja-JP" sz="1200" dirty="0">
              <a:latin typeface="HG丸ｺﾞｼｯｸM-PRO" panose="020F0600000000000000" pitchFamily="50" charset="-128"/>
              <a:ea typeface="HG丸ｺﾞｼｯｸM-PRO" panose="020F0600000000000000" pitchFamily="50" charset="-128"/>
            </a:endParaRPr>
          </a:p>
          <a:p>
            <a:pPr>
              <a:defRPr/>
            </a:pPr>
            <a:r>
              <a:rPr lang="ja-JP" altLang="en-US" sz="1200" dirty="0">
                <a:latin typeface="HG丸ｺﾞｼｯｸM-PRO" panose="020F0600000000000000" pitchFamily="50" charset="-128"/>
                <a:ea typeface="HG丸ｺﾞｼｯｸM-PRO" panose="020F0600000000000000" pitchFamily="50" charset="-128"/>
              </a:rPr>
              <a:t>　　もし掲載されることに問題がある際は、お申し込み時にその旨ご連絡いただけますと幸いです。</a:t>
            </a:r>
            <a:endParaRPr kumimoji="1" lang="ja-JP" altLang="en-US" sz="1200" dirty="0">
              <a:latin typeface="HG丸ｺﾞｼｯｸM-PRO" pitchFamily="50" charset="-128"/>
              <a:ea typeface="HG丸ｺﾞｼｯｸM-PRO"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36625" y="5592763"/>
            <a:ext cx="4667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kumimoji="0" lang="ja-JP" altLang="en-US" sz="1800"/>
          </a:p>
        </p:txBody>
      </p:sp>
      <p:sp>
        <p:nvSpPr>
          <p:cNvPr id="4099" name="Line 545"/>
          <p:cNvSpPr>
            <a:spLocks noChangeShapeType="1"/>
          </p:cNvSpPr>
          <p:nvPr/>
        </p:nvSpPr>
        <p:spPr bwMode="auto">
          <a:xfrm>
            <a:off x="3217863" y="5580063"/>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6862" name="Group 2766"/>
          <p:cNvGraphicFramePr>
            <a:graphicFrameLocks noGrp="1"/>
          </p:cNvGraphicFramePr>
          <p:nvPr/>
        </p:nvGraphicFramePr>
        <p:xfrm>
          <a:off x="323850" y="911225"/>
          <a:ext cx="3311525" cy="3560763"/>
        </p:xfrm>
        <a:graphic>
          <a:graphicData uri="http://schemas.openxmlformats.org/drawingml/2006/table">
            <a:tbl>
              <a:tblPr/>
              <a:tblGrid>
                <a:gridCol w="3311525">
                  <a:extLst>
                    <a:ext uri="{9D8B030D-6E8A-4147-A177-3AD203B41FA5}">
                      <a16:colId xmlns:a16="http://schemas.microsoft.com/office/drawing/2014/main" xmlns="" val="20000"/>
                    </a:ext>
                  </a:extLst>
                </a:gridCol>
              </a:tblGrid>
              <a:tr h="29273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郵便番号　　　　　　－</a:t>
                      </a:r>
                      <a:endPar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648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住　所</a:t>
                      </a:r>
                      <a:endPar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66139">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会社名</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93296">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所　属</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66139">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2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rPr>
                        <a:t>連絡者氏名</a:t>
                      </a:r>
                      <a:endPar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28173">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TEL</a:t>
                      </a:r>
                      <a:r>
                        <a:rPr kumimoji="1" lang="zh-TW"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zh-TW"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　</a:t>
                      </a: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zh-TW"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endPar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FAX</a:t>
                      </a:r>
                      <a:r>
                        <a:rPr kumimoji="1"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　　　－</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49462">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ﾒｰﾙｱﾄﾞﾚｽ</a:t>
                      </a:r>
                    </a:p>
                  </a:txBody>
                  <a:tcPr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graphicFrame>
        <p:nvGraphicFramePr>
          <p:cNvPr id="4381" name="Group 285"/>
          <p:cNvGraphicFramePr>
            <a:graphicFrameLocks noGrp="1"/>
          </p:cNvGraphicFramePr>
          <p:nvPr>
            <p:extLst>
              <p:ext uri="{D42A27DB-BD31-4B8C-83A1-F6EECF244321}">
                <p14:modId xmlns:p14="http://schemas.microsoft.com/office/powerpoint/2010/main" val="2597316468"/>
              </p:ext>
            </p:extLst>
          </p:nvPr>
        </p:nvGraphicFramePr>
        <p:xfrm>
          <a:off x="3709143" y="922337"/>
          <a:ext cx="3671888" cy="4406901"/>
        </p:xfrm>
        <a:graphic>
          <a:graphicData uri="http://schemas.openxmlformats.org/drawingml/2006/table">
            <a:tbl>
              <a:tblPr/>
              <a:tblGrid>
                <a:gridCol w="977900">
                  <a:extLst>
                    <a:ext uri="{9D8B030D-6E8A-4147-A177-3AD203B41FA5}">
                      <a16:colId xmlns:a16="http://schemas.microsoft.com/office/drawing/2014/main" xmlns="" val="20000"/>
                    </a:ext>
                  </a:extLst>
                </a:gridCol>
                <a:gridCol w="2693988">
                  <a:extLst>
                    <a:ext uri="{9D8B030D-6E8A-4147-A177-3AD203B41FA5}">
                      <a16:colId xmlns:a16="http://schemas.microsoft.com/office/drawing/2014/main" xmlns="" val="20001"/>
                    </a:ext>
                  </a:extLst>
                </a:gridCol>
              </a:tblGrid>
              <a:tr h="4267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   受付番号</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（記入不要）</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HG丸ｺﾞｼｯｸM-PRO" pitchFamily="50" charset="-128"/>
                        <a:ea typeface="HG丸ｺﾞｼｯｸM-PRO"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175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申込締切日</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HG丸ｺﾞｼｯｸM-PRO" pitchFamily="50" charset="-128"/>
                          <a:ea typeface="HG丸ｺﾞｼｯｸM-PRO" pitchFamily="50" charset="-128"/>
                        </a:rPr>
                        <a:t>2024</a:t>
                      </a:r>
                      <a:r>
                        <a:rPr kumimoji="1" lang="ja-JP" altLang="en-US" sz="1200" b="1" i="0" u="none" strike="noStrike" cap="none" normalizeH="0" baseline="0" dirty="0">
                          <a:ln>
                            <a:noFill/>
                          </a:ln>
                          <a:solidFill>
                            <a:schemeClr val="tx1"/>
                          </a:solidFill>
                          <a:effectLst/>
                          <a:latin typeface="HG丸ｺﾞｼｯｸM-PRO" pitchFamily="50" charset="-128"/>
                          <a:ea typeface="HG丸ｺﾞｼｯｸM-PRO" pitchFamily="50" charset="-128"/>
                        </a:rPr>
                        <a:t>年</a:t>
                      </a:r>
                      <a:r>
                        <a:rPr kumimoji="1" lang="en-US" altLang="ja-JP" sz="1200" b="1" i="0" u="none" strike="noStrike" cap="none" normalizeH="0" baseline="0" dirty="0">
                          <a:ln>
                            <a:noFill/>
                          </a:ln>
                          <a:solidFill>
                            <a:schemeClr val="tx1"/>
                          </a:solidFill>
                          <a:effectLst/>
                          <a:latin typeface="HG丸ｺﾞｼｯｸM-PRO" pitchFamily="50" charset="-128"/>
                          <a:ea typeface="HG丸ｺﾞｼｯｸM-PRO" pitchFamily="50" charset="-128"/>
                        </a:rPr>
                        <a:t>5</a:t>
                      </a:r>
                      <a:r>
                        <a:rPr kumimoji="1" lang="ja-JP" altLang="en-US" sz="1200" b="1" i="0" u="none" strike="noStrike" cap="none" normalizeH="0" baseline="0" dirty="0">
                          <a:ln>
                            <a:noFill/>
                          </a:ln>
                          <a:solidFill>
                            <a:schemeClr val="tx1"/>
                          </a:solidFill>
                          <a:effectLst/>
                          <a:latin typeface="HG丸ｺﾞｼｯｸM-PRO" pitchFamily="50" charset="-128"/>
                          <a:ea typeface="HG丸ｺﾞｼｯｸM-PRO" pitchFamily="50" charset="-128"/>
                        </a:rPr>
                        <a:t>月</a:t>
                      </a:r>
                      <a:r>
                        <a:rPr kumimoji="1" lang="en-US" altLang="ja-JP" sz="1200" b="1" i="0" u="none" strike="noStrike" cap="none" normalizeH="0" baseline="0" dirty="0">
                          <a:ln>
                            <a:noFill/>
                          </a:ln>
                          <a:solidFill>
                            <a:schemeClr val="tx1"/>
                          </a:solidFill>
                          <a:effectLst/>
                          <a:latin typeface="HG丸ｺﾞｼｯｸM-PRO" pitchFamily="50" charset="-128"/>
                          <a:ea typeface="HG丸ｺﾞｼｯｸM-PRO" pitchFamily="50" charset="-128"/>
                        </a:rPr>
                        <a:t>10</a:t>
                      </a:r>
                      <a:r>
                        <a:rPr kumimoji="1" lang="ja-JP" altLang="en-US" sz="1200" b="1" i="0" u="none" strike="noStrike" cap="none" normalizeH="0" baseline="0">
                          <a:ln>
                            <a:noFill/>
                          </a:ln>
                          <a:solidFill>
                            <a:schemeClr val="tx1"/>
                          </a:solidFill>
                          <a:effectLst/>
                          <a:latin typeface="HG丸ｺﾞｼｯｸM-PRO" pitchFamily="50" charset="-128"/>
                          <a:ea typeface="HG丸ｺﾞｼｯｸM-PRO" pitchFamily="50" charset="-128"/>
                        </a:rPr>
                        <a:t>日（金）</a:t>
                      </a:r>
                      <a:endParaRPr kumimoji="1" lang="ja-JP" altLang="en-US" sz="1200" b="1" i="0" u="none" strike="noStrike" cap="none" normalizeH="0" baseline="0" dirty="0">
                        <a:ln>
                          <a:noFill/>
                        </a:ln>
                        <a:solidFill>
                          <a:schemeClr val="tx1"/>
                        </a:solidFill>
                        <a:effectLst/>
                        <a:latin typeface="HG丸ｺﾞｼｯｸM-PRO" pitchFamily="50" charset="-128"/>
                        <a:ea typeface="HG丸ｺﾞｼｯｸM-PRO"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683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   </a:t>
                      </a:r>
                      <a:r>
                        <a:rPr kumimoji="1" lang="ja-JP" altLang="en-US" sz="1100" b="0" i="0" u="none" strike="noStrike" cap="none" normalizeH="0" baseline="0" dirty="0">
                          <a:ln>
                            <a:noFill/>
                          </a:ln>
                          <a:solidFill>
                            <a:schemeClr val="tx1"/>
                          </a:solidFill>
                          <a:effectLst/>
                          <a:latin typeface="HG丸ｺﾞｼｯｸM-PRO" pitchFamily="50" charset="-128"/>
                          <a:ea typeface="HG丸ｺﾞｼｯｸM-PRO" pitchFamily="50" charset="-128"/>
                        </a:rPr>
                        <a:t>参 加 費</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926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　</a:t>
                      </a:r>
                    </a:p>
                  </a:txBody>
                  <a:tcPr marT="45726" marB="45726"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xmlns="" val="10003"/>
                  </a:ext>
                </a:extLst>
              </a:tr>
              <a:tr h="2889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   </a:t>
                      </a:r>
                      <a:r>
                        <a:rPr kumimoji="1" lang="ja-JP" altLang="en-US" sz="1100" b="0" i="0" u="none" strike="noStrike" cap="none" normalizeH="0" baseline="0" dirty="0">
                          <a:ln>
                            <a:noFill/>
                          </a:ln>
                          <a:solidFill>
                            <a:schemeClr val="tx1"/>
                          </a:solidFill>
                          <a:effectLst/>
                          <a:latin typeface="HG丸ｺﾞｼｯｸM-PRO" pitchFamily="50" charset="-128"/>
                          <a:ea typeface="HG丸ｺﾞｼｯｸM-PRO" pitchFamily="50" charset="-128"/>
                        </a:rPr>
                        <a:t>振 込 先</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丸ｺﾞｼｯｸM-PRO" pitchFamily="50" charset="-128"/>
                        <a:ea typeface="HG丸ｺﾞｼｯｸM-PRO"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1510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丸ｺﾞｼｯｸM-PRO" pitchFamily="50" charset="-128"/>
                        <a:ea typeface="HG丸ｺﾞｼｯｸM-PRO" pitchFamily="50" charset="-128"/>
                      </a:endParaRPr>
                    </a:p>
                  </a:txBody>
                  <a:tcPr marT="45726" marB="45726"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xmlns="" val="10005"/>
                  </a:ext>
                </a:extLst>
              </a:tr>
              <a:tr h="548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 振込予定日</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rPr>
                        <a:t>2024</a:t>
                      </a:r>
                      <a:r>
                        <a:rPr kumimoji="1" lang="ja-JP" altLang="en-US" sz="1200" b="0" i="0" u="none" strike="noStrike" cap="none" normalizeH="0" baseline="0" dirty="0">
                          <a:ln>
                            <a:noFill/>
                          </a:ln>
                          <a:solidFill>
                            <a:schemeClr val="tx1"/>
                          </a:solidFill>
                          <a:effectLst/>
                          <a:latin typeface="HG丸ｺﾞｼｯｸM-PRO" pitchFamily="50" charset="-128"/>
                          <a:ea typeface="HG丸ｺﾞｼｯｸM-PRO" pitchFamily="50" charset="-128"/>
                        </a:rPr>
                        <a:t>年　　　月　　　日</a:t>
                      </a:r>
                      <a:endParaRPr kumimoji="1" lang="en-US" altLang="ja-JP" sz="1200" b="0" i="0" u="none" strike="noStrike" cap="none" normalizeH="0" baseline="0" dirty="0">
                        <a:ln>
                          <a:noFill/>
                        </a:ln>
                        <a:solidFill>
                          <a:schemeClr val="tx1"/>
                        </a:solidFill>
                        <a:effectLst/>
                        <a:latin typeface="HG丸ｺﾞｼｯｸM-PRO" pitchFamily="50" charset="-128"/>
                        <a:ea typeface="HG丸ｺﾞｼｯｸM-PRO"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600" b="0" i="0" u="none" strike="noStrike" cap="none" normalizeH="0" baseline="0" dirty="0">
                        <a:ln>
                          <a:noFill/>
                        </a:ln>
                        <a:solidFill>
                          <a:schemeClr val="tx1"/>
                        </a:solidFill>
                        <a:effectLst/>
                        <a:latin typeface="HG丸ｺﾞｼｯｸM-PRO" pitchFamily="50" charset="-128"/>
                        <a:ea typeface="HG丸ｺﾞｼｯｸM-PRO"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itchFamily="50" charset="-128"/>
                          <a:ea typeface="HG丸ｺﾞｼｯｸM-PRO" pitchFamily="50" charset="-128"/>
                        </a:rPr>
                        <a:t>（</a:t>
                      </a:r>
                      <a:r>
                        <a:rPr kumimoji="1" lang="en-US" altLang="ja-JP" sz="900" b="0" i="0" u="none" strike="noStrike" cap="none" normalizeH="0" baseline="0" dirty="0">
                          <a:ln>
                            <a:noFill/>
                          </a:ln>
                          <a:solidFill>
                            <a:schemeClr val="tx1"/>
                          </a:solidFill>
                          <a:effectLst/>
                          <a:latin typeface="HG丸ｺﾞｼｯｸM-PRO" pitchFamily="50" charset="-128"/>
                          <a:ea typeface="HG丸ｺﾞｼｯｸM-PRO" pitchFamily="50" charset="-128"/>
                        </a:rPr>
                        <a:t>2024</a:t>
                      </a:r>
                      <a:r>
                        <a:rPr kumimoji="1" lang="ja-JP" altLang="en-US" sz="900" b="0" i="0" u="none" strike="noStrike" cap="none" normalizeH="0" baseline="0" dirty="0">
                          <a:ln>
                            <a:noFill/>
                          </a:ln>
                          <a:solidFill>
                            <a:schemeClr val="tx1"/>
                          </a:solidFill>
                          <a:effectLst/>
                          <a:latin typeface="HG丸ｺﾞｼｯｸM-PRO" pitchFamily="50" charset="-128"/>
                          <a:ea typeface="HG丸ｺﾞｼｯｸM-PRO" pitchFamily="50" charset="-128"/>
                        </a:rPr>
                        <a:t>年</a:t>
                      </a:r>
                      <a:r>
                        <a:rPr kumimoji="1" lang="en-US" altLang="ja-JP" sz="900" b="0" i="0" u="none" strike="noStrike" cap="none" normalizeH="0" baseline="0" dirty="0">
                          <a:ln>
                            <a:noFill/>
                          </a:ln>
                          <a:solidFill>
                            <a:schemeClr val="tx1"/>
                          </a:solidFill>
                          <a:effectLst/>
                          <a:latin typeface="HG丸ｺﾞｼｯｸM-PRO" pitchFamily="50" charset="-128"/>
                          <a:ea typeface="HG丸ｺﾞｼｯｸM-PRO" pitchFamily="50" charset="-128"/>
                        </a:rPr>
                        <a:t>5</a:t>
                      </a:r>
                      <a:r>
                        <a:rPr kumimoji="1" lang="ja-JP" altLang="en-US" sz="900" b="0" i="0" u="none" strike="noStrike" cap="none" normalizeH="0" baseline="0" dirty="0">
                          <a:ln>
                            <a:noFill/>
                          </a:ln>
                          <a:solidFill>
                            <a:schemeClr val="tx1"/>
                          </a:solidFill>
                          <a:effectLst/>
                          <a:latin typeface="HG丸ｺﾞｼｯｸM-PRO" pitchFamily="50" charset="-128"/>
                          <a:ea typeface="HG丸ｺﾞｼｯｸM-PRO" pitchFamily="50" charset="-128"/>
                        </a:rPr>
                        <a:t>月</a:t>
                      </a:r>
                      <a:r>
                        <a:rPr kumimoji="1" lang="en-US" altLang="ja-JP" sz="900" b="0" i="0" u="none" strike="noStrike" cap="none" normalizeH="0" baseline="0" dirty="0">
                          <a:ln>
                            <a:noFill/>
                          </a:ln>
                          <a:solidFill>
                            <a:schemeClr val="tx1"/>
                          </a:solidFill>
                          <a:effectLst/>
                          <a:latin typeface="HG丸ｺﾞｼｯｸM-PRO" pitchFamily="50" charset="-128"/>
                          <a:ea typeface="HG丸ｺﾞｼｯｸM-PRO" pitchFamily="50" charset="-128"/>
                        </a:rPr>
                        <a:t>24</a:t>
                      </a:r>
                      <a:r>
                        <a:rPr kumimoji="1" lang="ja-JP" altLang="en-US" sz="900" b="0" i="0" u="none" strike="noStrike" cap="none" normalizeH="0" baseline="0" dirty="0">
                          <a:ln>
                            <a:noFill/>
                          </a:ln>
                          <a:solidFill>
                            <a:schemeClr val="tx1"/>
                          </a:solidFill>
                          <a:effectLst/>
                          <a:latin typeface="HG丸ｺﾞｼｯｸM-PRO" pitchFamily="50" charset="-128"/>
                          <a:ea typeface="HG丸ｺﾞｼｯｸM-PRO" pitchFamily="50" charset="-128"/>
                        </a:rPr>
                        <a:t>日までにお願い致します）</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06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請求書の要否</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要　　　　　否</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06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領収書の要否</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丸ｺﾞｼｯｸM-PRO" pitchFamily="50" charset="-128"/>
                          <a:ea typeface="HG丸ｺﾞｼｯｸM-PRO" pitchFamily="50" charset="-128"/>
                        </a:rPr>
                        <a:t>要　　　　　否</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graphicFrame>
        <p:nvGraphicFramePr>
          <p:cNvPr id="6887" name="Group 2791"/>
          <p:cNvGraphicFramePr>
            <a:graphicFrameLocks noGrp="1"/>
          </p:cNvGraphicFramePr>
          <p:nvPr>
            <p:extLst>
              <p:ext uri="{D42A27DB-BD31-4B8C-83A1-F6EECF244321}">
                <p14:modId xmlns:p14="http://schemas.microsoft.com/office/powerpoint/2010/main" val="730258721"/>
              </p:ext>
            </p:extLst>
          </p:nvPr>
        </p:nvGraphicFramePr>
        <p:xfrm>
          <a:off x="323850" y="5490716"/>
          <a:ext cx="7037389" cy="4551242"/>
        </p:xfrm>
        <a:graphic>
          <a:graphicData uri="http://schemas.openxmlformats.org/drawingml/2006/table">
            <a:tbl>
              <a:tblPr/>
              <a:tblGrid>
                <a:gridCol w="504453">
                  <a:extLst>
                    <a:ext uri="{9D8B030D-6E8A-4147-A177-3AD203B41FA5}">
                      <a16:colId xmlns:a16="http://schemas.microsoft.com/office/drawing/2014/main" xmlns="" val="20000"/>
                    </a:ext>
                  </a:extLst>
                </a:gridCol>
                <a:gridCol w="1512168">
                  <a:extLst>
                    <a:ext uri="{9D8B030D-6E8A-4147-A177-3AD203B41FA5}">
                      <a16:colId xmlns:a16="http://schemas.microsoft.com/office/drawing/2014/main" xmlns="" val="20001"/>
                    </a:ext>
                  </a:extLst>
                </a:gridCol>
                <a:gridCol w="504056">
                  <a:extLst>
                    <a:ext uri="{9D8B030D-6E8A-4147-A177-3AD203B41FA5}">
                      <a16:colId xmlns:a16="http://schemas.microsoft.com/office/drawing/2014/main" xmlns="" val="20002"/>
                    </a:ext>
                  </a:extLst>
                </a:gridCol>
                <a:gridCol w="432048">
                  <a:extLst>
                    <a:ext uri="{9D8B030D-6E8A-4147-A177-3AD203B41FA5}">
                      <a16:colId xmlns:a16="http://schemas.microsoft.com/office/drawing/2014/main" xmlns="" val="20003"/>
                    </a:ext>
                  </a:extLst>
                </a:gridCol>
                <a:gridCol w="504056">
                  <a:extLst>
                    <a:ext uri="{9D8B030D-6E8A-4147-A177-3AD203B41FA5}">
                      <a16:colId xmlns:a16="http://schemas.microsoft.com/office/drawing/2014/main" xmlns="" val="20004"/>
                    </a:ext>
                  </a:extLst>
                </a:gridCol>
                <a:gridCol w="504056">
                  <a:extLst>
                    <a:ext uri="{9D8B030D-6E8A-4147-A177-3AD203B41FA5}">
                      <a16:colId xmlns:a16="http://schemas.microsoft.com/office/drawing/2014/main" xmlns="" val="20005"/>
                    </a:ext>
                  </a:extLst>
                </a:gridCol>
                <a:gridCol w="504056">
                  <a:extLst>
                    <a:ext uri="{9D8B030D-6E8A-4147-A177-3AD203B41FA5}">
                      <a16:colId xmlns:a16="http://schemas.microsoft.com/office/drawing/2014/main" xmlns="" val="20007"/>
                    </a:ext>
                  </a:extLst>
                </a:gridCol>
                <a:gridCol w="504056">
                  <a:extLst>
                    <a:ext uri="{9D8B030D-6E8A-4147-A177-3AD203B41FA5}">
                      <a16:colId xmlns:a16="http://schemas.microsoft.com/office/drawing/2014/main" xmlns="" val="20008"/>
                    </a:ext>
                  </a:extLst>
                </a:gridCol>
                <a:gridCol w="548593">
                  <a:extLst>
                    <a:ext uri="{9D8B030D-6E8A-4147-A177-3AD203B41FA5}">
                      <a16:colId xmlns:a16="http://schemas.microsoft.com/office/drawing/2014/main" xmlns="" val="20010"/>
                    </a:ext>
                  </a:extLst>
                </a:gridCol>
                <a:gridCol w="508418">
                  <a:extLst>
                    <a:ext uri="{9D8B030D-6E8A-4147-A177-3AD203B41FA5}">
                      <a16:colId xmlns:a16="http://schemas.microsoft.com/office/drawing/2014/main" xmlns="" val="20011"/>
                    </a:ext>
                  </a:extLst>
                </a:gridCol>
                <a:gridCol w="528251">
                  <a:extLst>
                    <a:ext uri="{9D8B030D-6E8A-4147-A177-3AD203B41FA5}">
                      <a16:colId xmlns:a16="http://schemas.microsoft.com/office/drawing/2014/main" xmlns="" val="20012"/>
                    </a:ext>
                  </a:extLst>
                </a:gridCol>
                <a:gridCol w="483178">
                  <a:extLst>
                    <a:ext uri="{9D8B030D-6E8A-4147-A177-3AD203B41FA5}">
                      <a16:colId xmlns:a16="http://schemas.microsoft.com/office/drawing/2014/main" xmlns="" val="20013"/>
                    </a:ext>
                  </a:extLst>
                </a:gridCol>
              </a:tblGrid>
              <a:tr h="208412">
                <a:tc rowSpan="2">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受付</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No.</a:t>
                      </a:r>
                    </a:p>
                  </a:txBody>
                  <a:tcPr marT="45726" marB="45726"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参加者氏名</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（ふりがな）</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年令</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性別</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受講コース</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役割・担当</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4">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ＱＣサークル歴</a:t>
                      </a:r>
                    </a:p>
                  </a:txBody>
                  <a:tcPr marT="45726" marB="45726"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20841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初級</a:t>
                      </a:r>
                    </a:p>
                  </a:txBody>
                  <a:tcPr marL="0" marR="0"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中級</a:t>
                      </a:r>
                    </a:p>
                  </a:txBody>
                  <a:tcPr marL="0" marR="0"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ﾘｰﾀﾞｰ</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ﾒﾝﾊﾞｰ</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初</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en-US"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en-US"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2747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記入例</a:t>
                      </a: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ＱＣ花子</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800" b="0" i="0" u="none" strike="noStrike" cap="none" normalizeH="0" baseline="0" dirty="0" err="1">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きゅーし</a:t>
                      </a:r>
                      <a:r>
                        <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ーはなこ）</a:t>
                      </a:r>
                      <a:endParaRPr kumimoji="1" lang="ja-JP" altLang="en-US"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248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2333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248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248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84073">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23337">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248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424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424888">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31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T="45726" marB="4572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sp>
        <p:nvSpPr>
          <p:cNvPr id="4350" name="WordArt 2629"/>
          <p:cNvSpPr>
            <a:spLocks noChangeArrowheads="1" noChangeShapeType="1" noTextEdit="1"/>
          </p:cNvSpPr>
          <p:nvPr/>
        </p:nvSpPr>
        <p:spPr bwMode="auto">
          <a:xfrm>
            <a:off x="323850" y="5221288"/>
            <a:ext cx="1368425"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1600" kern="10">
                <a:latin typeface="HGP創英角ﾎﾟｯﾌﾟ体" panose="040B0A00000000000000" pitchFamily="50" charset="-128"/>
                <a:ea typeface="HGP創英角ﾎﾟｯﾌﾟ体" panose="040B0A00000000000000" pitchFamily="50" charset="-128"/>
              </a:rPr>
              <a:t>参加者記入表</a:t>
            </a:r>
          </a:p>
        </p:txBody>
      </p:sp>
      <p:sp>
        <p:nvSpPr>
          <p:cNvPr id="4351" name="WordArt 2739"/>
          <p:cNvSpPr>
            <a:spLocks noChangeArrowheads="1" noChangeShapeType="1" noTextEdit="1"/>
          </p:cNvSpPr>
          <p:nvPr/>
        </p:nvSpPr>
        <p:spPr bwMode="auto">
          <a:xfrm>
            <a:off x="971550" y="233363"/>
            <a:ext cx="4465638" cy="352425"/>
          </a:xfrm>
          <a:prstGeom prst="rect">
            <a:avLst/>
          </a:prstGeom>
        </p:spPr>
        <p:txBody>
          <a:bodyPr wrap="none" fromWordArt="1">
            <a:prstTxWarp prst="textPlain">
              <a:avLst>
                <a:gd name="adj" fmla="val 50000"/>
              </a:avLst>
            </a:prstTxWarp>
          </a:bodyPr>
          <a:lstStyle/>
          <a:p>
            <a:pPr algn="ctr"/>
            <a:r>
              <a:rPr lang="ja-JP" altLang="en-US" sz="2800" b="1" kern="10" dirty="0">
                <a:ln w="3175">
                  <a:solidFill>
                    <a:schemeClr val="tx1"/>
                  </a:solidFill>
                  <a:round/>
                  <a:headEnd/>
                  <a:tailEnd/>
                </a:ln>
                <a:latin typeface="HG丸ｺﾞｼｯｸM-PRO" panose="020F0600000000000000" pitchFamily="50" charset="-128"/>
                <a:ea typeface="HG丸ｺﾞｼｯｸM-PRO" panose="020F0600000000000000" pitchFamily="50" charset="-128"/>
              </a:rPr>
              <a:t>春季ＱＣサークル研修会 参加申込書</a:t>
            </a:r>
          </a:p>
        </p:txBody>
      </p:sp>
      <p:sp>
        <p:nvSpPr>
          <p:cNvPr id="2" name="WordArt 241"/>
          <p:cNvSpPr>
            <a:spLocks noChangeArrowheads="1" noChangeShapeType="1" noTextEdit="1"/>
          </p:cNvSpPr>
          <p:nvPr/>
        </p:nvSpPr>
        <p:spPr bwMode="auto">
          <a:xfrm>
            <a:off x="828675" y="666180"/>
            <a:ext cx="4464124" cy="216470"/>
          </a:xfrm>
          <a:prstGeom prst="rect">
            <a:avLst/>
          </a:prstGeom>
        </p:spPr>
        <p:txBody>
          <a:bodyPr wrap="none" fromWordArt="1">
            <a:prstTxWarp prst="textPlain">
              <a:avLst>
                <a:gd name="adj" fmla="val 50000"/>
              </a:avLst>
            </a:prstTxWarp>
          </a:bodyPr>
          <a:lstStyle/>
          <a:p>
            <a:pPr>
              <a:defRPr/>
            </a:pPr>
            <a:r>
              <a:rPr lang="en-US" altLang="ja-JP" sz="1400" b="1" kern="10" dirty="0">
                <a:ln w="9525">
                  <a:noFill/>
                  <a:round/>
                  <a:headEnd/>
                  <a:tailEnd/>
                </a:ln>
                <a:latin typeface="HG丸ｺﾞｼｯｸM-PRO"/>
                <a:ea typeface="HG丸ｺﾞｼｯｸM-PRO"/>
              </a:rPr>
              <a:t>Fax</a:t>
            </a:r>
            <a:r>
              <a:rPr lang="ja-JP" altLang="en-US" sz="1400" b="1" kern="10" dirty="0">
                <a:ln w="9525">
                  <a:noFill/>
                  <a:round/>
                  <a:headEnd/>
                  <a:tailEnd/>
                </a:ln>
                <a:latin typeface="HG丸ｺﾞｼｯｸM-PRO"/>
                <a:ea typeface="HG丸ｺﾞｼｯｸM-PRO"/>
              </a:rPr>
              <a:t>：</a:t>
            </a:r>
            <a:r>
              <a:rPr lang="en-US" altLang="ja-JP" sz="1400" b="1" kern="10" dirty="0">
                <a:ln w="9525">
                  <a:noFill/>
                  <a:round/>
                  <a:headEnd/>
                  <a:tailEnd/>
                </a:ln>
                <a:latin typeface="HG丸ｺﾞｼｯｸM-PRO"/>
                <a:ea typeface="HG丸ｺﾞｼｯｸM-PRO"/>
              </a:rPr>
              <a:t>0776-53-0439</a:t>
            </a:r>
            <a:r>
              <a:rPr lang="ja-JP" altLang="en-US" sz="1400" b="1" kern="10" dirty="0">
                <a:ln w="9525">
                  <a:noFill/>
                  <a:round/>
                  <a:headEnd/>
                  <a:tailEnd/>
                </a:ln>
                <a:latin typeface="HG丸ｺﾞｼｯｸM-PRO"/>
                <a:ea typeface="HG丸ｺﾞｼｯｸM-PRO"/>
              </a:rPr>
              <a:t>　</a:t>
            </a:r>
            <a:r>
              <a:rPr lang="en-US" altLang="ja-JP" sz="1400" b="1" kern="10" dirty="0">
                <a:ln w="9525">
                  <a:noFill/>
                  <a:round/>
                  <a:headEnd/>
                  <a:tailEnd/>
                </a:ln>
                <a:latin typeface="HG丸ｺﾞｼｯｸM-PRO"/>
                <a:ea typeface="HG丸ｺﾞｼｯｸM-PRO"/>
              </a:rPr>
              <a:t>Mail</a:t>
            </a:r>
            <a:r>
              <a:rPr lang="ja-JP" altLang="en-US" sz="1400" b="1" kern="10" dirty="0">
                <a:ln w="9525">
                  <a:noFill/>
                  <a:round/>
                  <a:headEnd/>
                  <a:tailEnd/>
                </a:ln>
                <a:latin typeface="HG丸ｺﾞｼｯｸM-PRO"/>
                <a:ea typeface="HG丸ｺﾞｼｯｸM-PRO"/>
              </a:rPr>
              <a:t>：</a:t>
            </a:r>
            <a:r>
              <a:rPr lang="en-US" altLang="ja-JP" sz="1400" b="1" kern="10" dirty="0" err="1">
                <a:ln w="9525">
                  <a:noFill/>
                  <a:round/>
                  <a:headEnd/>
                  <a:tailEnd/>
                </a:ln>
                <a:latin typeface="HG丸ｺﾞｼｯｸM-PRO"/>
                <a:ea typeface="HG丸ｺﾞｼｯｸM-PRO"/>
              </a:rPr>
              <a:t>makino.kazuhiko</a:t>
            </a:r>
            <a:r>
              <a:rPr lang="ja-JP" altLang="en-US" sz="1400" b="1" kern="10" dirty="0">
                <a:ln w="9525">
                  <a:noFill/>
                  <a:round/>
                  <a:headEnd/>
                  <a:tailEnd/>
                </a:ln>
                <a:latin typeface="HG丸ｺﾞｼｯｸM-PRO"/>
                <a:ea typeface="HG丸ｺﾞｼｯｸM-PRO"/>
              </a:rPr>
              <a:t>＠</a:t>
            </a:r>
            <a:r>
              <a:rPr lang="en-US" altLang="ja-JP" sz="1400" b="1" kern="10" dirty="0">
                <a:ln w="9525">
                  <a:noFill/>
                  <a:round/>
                  <a:headEnd/>
                  <a:tailEnd/>
                </a:ln>
                <a:latin typeface="HG丸ｺﾞｼｯｸM-PRO"/>
                <a:ea typeface="HG丸ｺﾞｼｯｸM-PRO"/>
              </a:rPr>
              <a:t>fukuitecco.jp</a:t>
            </a:r>
          </a:p>
        </p:txBody>
      </p:sp>
      <p:sp>
        <p:nvSpPr>
          <p:cNvPr id="3" name="WordArt 242"/>
          <p:cNvSpPr>
            <a:spLocks noChangeArrowheads="1" noChangeShapeType="1" noTextEdit="1"/>
          </p:cNvSpPr>
          <p:nvPr/>
        </p:nvSpPr>
        <p:spPr bwMode="auto">
          <a:xfrm>
            <a:off x="5631657" y="234950"/>
            <a:ext cx="1748632" cy="287338"/>
          </a:xfrm>
          <a:prstGeom prst="rect">
            <a:avLst/>
          </a:prstGeom>
        </p:spPr>
        <p:txBody>
          <a:bodyPr wrap="none" fromWordArt="1">
            <a:prstTxWarp prst="textPlain">
              <a:avLst>
                <a:gd name="adj" fmla="val 50000"/>
              </a:avLst>
            </a:prstTxWarp>
          </a:bodyPr>
          <a:lstStyle/>
          <a:p>
            <a:pPr algn="ctr">
              <a:defRPr/>
            </a:pPr>
            <a:r>
              <a:rPr lang="zh-TW" altLang="en-US" sz="1600" b="1" kern="10" dirty="0">
                <a:ln w="19050">
                  <a:noFill/>
                  <a:round/>
                  <a:headEnd/>
                  <a:tailEnd/>
                </a:ln>
                <a:latin typeface="HG丸ｺﾞｼｯｸM-PRO"/>
                <a:ea typeface="HG丸ｺﾞｼｯｸM-PRO"/>
              </a:rPr>
              <a:t>開催日 </a:t>
            </a:r>
            <a:r>
              <a:rPr lang="en-US" altLang="zh-TW" sz="1600" b="1" kern="10" dirty="0">
                <a:ln w="19050">
                  <a:noFill/>
                  <a:round/>
                  <a:headEnd/>
                  <a:tailEnd/>
                </a:ln>
                <a:latin typeface="HG丸ｺﾞｼｯｸM-PRO"/>
                <a:ea typeface="HG丸ｺﾞｼｯｸM-PRO"/>
              </a:rPr>
              <a:t>202</a:t>
            </a:r>
            <a:r>
              <a:rPr lang="en-US" altLang="ja-JP" sz="1600" b="1" kern="10" dirty="0">
                <a:ln w="19050">
                  <a:noFill/>
                  <a:round/>
                  <a:headEnd/>
                  <a:tailEnd/>
                </a:ln>
                <a:latin typeface="HG丸ｺﾞｼｯｸM-PRO"/>
                <a:ea typeface="HG丸ｺﾞｼｯｸM-PRO"/>
              </a:rPr>
              <a:t>4</a:t>
            </a:r>
            <a:r>
              <a:rPr lang="zh-TW" altLang="en-US" sz="1600" b="1" kern="10" dirty="0">
                <a:ln w="19050">
                  <a:noFill/>
                  <a:round/>
                  <a:headEnd/>
                  <a:tailEnd/>
                </a:ln>
                <a:latin typeface="HG丸ｺﾞｼｯｸM-PRO"/>
                <a:ea typeface="HG丸ｺﾞｼｯｸM-PRO"/>
              </a:rPr>
              <a:t>年</a:t>
            </a:r>
            <a:r>
              <a:rPr lang="en-US" altLang="ja-JP" sz="1600" b="1" kern="10" dirty="0">
                <a:ln w="19050">
                  <a:noFill/>
                  <a:round/>
                  <a:headEnd/>
                  <a:tailEnd/>
                </a:ln>
                <a:latin typeface="HG丸ｺﾞｼｯｸM-PRO"/>
                <a:ea typeface="HG丸ｺﾞｼｯｸM-PRO"/>
              </a:rPr>
              <a:t>5</a:t>
            </a:r>
            <a:r>
              <a:rPr lang="zh-TW" altLang="en-US" sz="1600" b="1" kern="10" dirty="0">
                <a:ln w="19050">
                  <a:noFill/>
                  <a:round/>
                  <a:headEnd/>
                  <a:tailEnd/>
                </a:ln>
                <a:latin typeface="HG丸ｺﾞｼｯｸM-PRO"/>
                <a:ea typeface="HG丸ｺﾞｼｯｸM-PRO"/>
              </a:rPr>
              <a:t>月</a:t>
            </a:r>
            <a:r>
              <a:rPr lang="en-US" altLang="ja-JP" sz="1600" b="1" kern="10" dirty="0">
                <a:ln w="19050">
                  <a:noFill/>
                  <a:round/>
                  <a:headEnd/>
                  <a:tailEnd/>
                </a:ln>
                <a:latin typeface="HG丸ｺﾞｼｯｸM-PRO"/>
                <a:ea typeface="HG丸ｺﾞｼｯｸM-PRO"/>
              </a:rPr>
              <a:t>31</a:t>
            </a:r>
            <a:r>
              <a:rPr lang="zh-TW" altLang="en-US" sz="1600" b="1" kern="10" dirty="0">
                <a:ln w="19050">
                  <a:noFill/>
                  <a:round/>
                  <a:headEnd/>
                  <a:tailEnd/>
                </a:ln>
                <a:latin typeface="HG丸ｺﾞｼｯｸM-PRO"/>
                <a:ea typeface="HG丸ｺﾞｼｯｸM-PRO"/>
              </a:rPr>
              <a:t>日</a:t>
            </a:r>
            <a:r>
              <a:rPr lang="en-US" altLang="zh-TW" sz="1600" b="1" kern="10" dirty="0">
                <a:ln w="19050">
                  <a:noFill/>
                  <a:round/>
                  <a:headEnd/>
                  <a:tailEnd/>
                </a:ln>
                <a:latin typeface="HG丸ｺﾞｼｯｸM-PRO"/>
                <a:ea typeface="HG丸ｺﾞｼｯｸM-PRO"/>
              </a:rPr>
              <a:t>(</a:t>
            </a:r>
            <a:r>
              <a:rPr lang="zh-TW" altLang="en-US" sz="1600" b="1" kern="10" dirty="0">
                <a:ln w="19050">
                  <a:noFill/>
                  <a:round/>
                  <a:headEnd/>
                  <a:tailEnd/>
                </a:ln>
                <a:latin typeface="HG丸ｺﾞｼｯｸM-PRO"/>
                <a:ea typeface="HG丸ｺﾞｼｯｸM-PRO"/>
              </a:rPr>
              <a:t>金</a:t>
            </a:r>
            <a:r>
              <a:rPr lang="en-US" altLang="zh-TW" sz="1600" b="1" kern="10" dirty="0">
                <a:ln w="19050">
                  <a:noFill/>
                  <a:round/>
                  <a:headEnd/>
                  <a:tailEnd/>
                </a:ln>
                <a:latin typeface="HG丸ｺﾞｼｯｸM-PRO"/>
                <a:ea typeface="HG丸ｺﾞｼｯｸM-PRO"/>
              </a:rPr>
              <a:t>)</a:t>
            </a:r>
            <a:endParaRPr lang="ja-JP" altLang="en-US" sz="1600" b="1" kern="10" dirty="0">
              <a:ln w="19050">
                <a:noFill/>
                <a:round/>
                <a:headEnd/>
                <a:tailEnd/>
              </a:ln>
              <a:latin typeface="HG丸ｺﾞｼｯｸM-PRO"/>
              <a:ea typeface="HG丸ｺﾞｼｯｸM-PRO"/>
            </a:endParaRPr>
          </a:p>
        </p:txBody>
      </p:sp>
      <p:sp>
        <p:nvSpPr>
          <p:cNvPr id="4355" name="WordArt 243"/>
          <p:cNvSpPr>
            <a:spLocks noChangeArrowheads="1" noChangeShapeType="1" noTextEdit="1"/>
          </p:cNvSpPr>
          <p:nvPr/>
        </p:nvSpPr>
        <p:spPr bwMode="auto">
          <a:xfrm>
            <a:off x="5437188" y="666750"/>
            <a:ext cx="1924050"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b="1" kern="10" dirty="0">
                <a:latin typeface="HG丸ｺﾞｼｯｸM-PRO" panose="020F0600000000000000" pitchFamily="50" charset="-128"/>
                <a:ea typeface="HG丸ｺﾞｼｯｸM-PRO" panose="020F0600000000000000" pitchFamily="50" charset="-128"/>
              </a:rPr>
              <a:t>ＱＣサークル福井地区 担当 行</a:t>
            </a:r>
          </a:p>
        </p:txBody>
      </p:sp>
      <p:sp>
        <p:nvSpPr>
          <p:cNvPr id="4356" name="Text Box 260"/>
          <p:cNvSpPr txBox="1">
            <a:spLocks noChangeArrowheads="1"/>
          </p:cNvSpPr>
          <p:nvPr/>
        </p:nvSpPr>
        <p:spPr bwMode="auto">
          <a:xfrm>
            <a:off x="3766185" y="3794462"/>
            <a:ext cx="35274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FontTx/>
              <a:buNone/>
            </a:pPr>
            <a:r>
              <a:rPr kumimoji="0" lang="en-US" altLang="ja-JP" sz="1000" dirty="0">
                <a:ea typeface="HGｺﾞｼｯｸE" panose="020B0909000000000000" pitchFamily="49" charset="-128"/>
              </a:rPr>
              <a:t>※</a:t>
            </a:r>
            <a:r>
              <a:rPr lang="ja-JP" altLang="en-US" sz="1000" dirty="0">
                <a:ea typeface="HGｺﾞｼｯｸE" panose="020B0909000000000000" pitchFamily="49" charset="-128"/>
              </a:rPr>
              <a:t>申し訳ありませんが振込み手数料は、貴社にてご負担を</a:t>
            </a:r>
            <a:endParaRPr lang="en-US" altLang="ja-JP" sz="1000" dirty="0">
              <a:ea typeface="HGｺﾞｼｯｸE" panose="020B0909000000000000" pitchFamily="49" charset="-128"/>
            </a:endParaRPr>
          </a:p>
          <a:p>
            <a:pPr>
              <a:spcBef>
                <a:spcPts val="0"/>
              </a:spcBef>
              <a:buFontTx/>
              <a:buNone/>
            </a:pPr>
            <a:r>
              <a:rPr lang="ja-JP" altLang="en-US" sz="1000" dirty="0">
                <a:ea typeface="HGｺﾞｼｯｸE" panose="020B0909000000000000" pitchFamily="49" charset="-128"/>
              </a:rPr>
              <a:t>    お願い致します。</a:t>
            </a:r>
          </a:p>
        </p:txBody>
      </p:sp>
      <p:sp>
        <p:nvSpPr>
          <p:cNvPr id="4357" name="Text Box 261"/>
          <p:cNvSpPr txBox="1">
            <a:spLocks noChangeArrowheads="1"/>
          </p:cNvSpPr>
          <p:nvPr/>
        </p:nvSpPr>
        <p:spPr bwMode="auto">
          <a:xfrm>
            <a:off x="4083050" y="1936433"/>
            <a:ext cx="309721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幹事・会員会社</a:t>
            </a:r>
          </a:p>
          <a:p>
            <a:pPr>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　　　＠  </a:t>
            </a:r>
            <a:r>
              <a:rPr lang="en-US" altLang="ja-JP" sz="1000" dirty="0">
                <a:latin typeface="HG丸ｺﾞｼｯｸM-PRO" panose="020F0600000000000000" pitchFamily="50" charset="-128"/>
                <a:ea typeface="HG丸ｺﾞｼｯｸM-PRO" panose="020F0600000000000000" pitchFamily="50" charset="-128"/>
              </a:rPr>
              <a:t>8,000</a:t>
            </a:r>
            <a:r>
              <a:rPr lang="ja-JP" altLang="en-US" sz="1000" dirty="0">
                <a:latin typeface="HG丸ｺﾞｼｯｸM-PRO" panose="020F0600000000000000" pitchFamily="50" charset="-128"/>
                <a:ea typeface="HG丸ｺﾞｼｯｸM-PRO" panose="020F0600000000000000" pitchFamily="50" charset="-128"/>
              </a:rPr>
              <a:t>円／名</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名＝　　　　　　円</a:t>
            </a:r>
          </a:p>
          <a:p>
            <a:pPr>
              <a:spcBef>
                <a:spcPct val="0"/>
              </a:spcBef>
              <a:buFontTx/>
              <a:buNone/>
            </a:pPr>
            <a:endParaRPr lang="ja-JP" altLang="en-US" sz="400" dirty="0">
              <a:latin typeface="HG丸ｺﾞｼｯｸM-PRO" panose="020F0600000000000000" pitchFamily="50" charset="-128"/>
              <a:ea typeface="HG丸ｺﾞｼｯｸM-PRO" panose="020F0600000000000000" pitchFamily="50" charset="-128"/>
            </a:endParaRPr>
          </a:p>
          <a:p>
            <a:pPr>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　</a:t>
            </a:r>
            <a:r>
              <a:rPr lang="zh-CN" altLang="en-US" sz="1000" dirty="0">
                <a:latin typeface="HG丸ｺﾞｼｯｸM-PRO" panose="020F0600000000000000" pitchFamily="50" charset="-128"/>
                <a:ea typeface="HG丸ｺﾞｼｯｸM-PRO" panose="020F0600000000000000" pitchFamily="50" charset="-128"/>
              </a:rPr>
              <a:t>一般会社</a:t>
            </a:r>
            <a:r>
              <a:rPr lang="ja-JP" altLang="en-US" sz="1000" dirty="0">
                <a:latin typeface="HG丸ｺﾞｼｯｸM-PRO" panose="020F0600000000000000" pitchFamily="50" charset="-128"/>
                <a:ea typeface="HG丸ｺﾞｼｯｸM-PRO" panose="020F0600000000000000" pitchFamily="50" charset="-128"/>
              </a:rPr>
              <a:t>　　　</a:t>
            </a:r>
          </a:p>
          <a:p>
            <a:pPr>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　　　</a:t>
            </a:r>
            <a:r>
              <a:rPr lang="zh-CN" altLang="en-US" sz="1000" dirty="0">
                <a:latin typeface="HG丸ｺﾞｼｯｸM-PRO" panose="020F0600000000000000" pitchFamily="50" charset="-128"/>
                <a:ea typeface="HG丸ｺﾞｼｯｸM-PRO" panose="020F0600000000000000" pitchFamily="50" charset="-128"/>
              </a:rPr>
              <a:t>＠</a:t>
            </a:r>
            <a:r>
              <a:rPr lang="en-US" altLang="zh-CN" sz="1000" dirty="0">
                <a:latin typeface="HG丸ｺﾞｼｯｸM-PRO" panose="020F0600000000000000" pitchFamily="50" charset="-128"/>
                <a:ea typeface="HG丸ｺﾞｼｯｸM-PRO" panose="020F0600000000000000" pitchFamily="50" charset="-128"/>
              </a:rPr>
              <a:t>10,000</a:t>
            </a:r>
            <a:r>
              <a:rPr lang="zh-CN" altLang="en-US" sz="1000" dirty="0">
                <a:latin typeface="HG丸ｺﾞｼｯｸM-PRO" panose="020F0600000000000000" pitchFamily="50" charset="-128"/>
                <a:ea typeface="HG丸ｺﾞｼｯｸM-PRO" panose="020F0600000000000000" pitchFamily="50" charset="-128"/>
              </a:rPr>
              <a:t>円／名</a:t>
            </a:r>
            <a:r>
              <a:rPr lang="en-US" altLang="zh-CN" sz="1000" dirty="0">
                <a:latin typeface="HG丸ｺﾞｼｯｸM-PRO" panose="020F0600000000000000" pitchFamily="50" charset="-128"/>
                <a:ea typeface="HG丸ｺﾞｼｯｸM-PRO" panose="020F0600000000000000" pitchFamily="50" charset="-128"/>
              </a:rPr>
              <a:t>×</a:t>
            </a:r>
            <a:r>
              <a:rPr lang="zh-CN" altLang="en-US" sz="1000" dirty="0">
                <a:latin typeface="HG丸ｺﾞｼｯｸM-PRO" panose="020F0600000000000000" pitchFamily="50" charset="-128"/>
                <a:ea typeface="HG丸ｺﾞｼｯｸM-PRO" panose="020F0600000000000000" pitchFamily="50" charset="-128"/>
              </a:rPr>
              <a:t>　　名＝　　　　</a:t>
            </a:r>
            <a:r>
              <a:rPr lang="ja-JP" altLang="en-US" sz="1000" dirty="0">
                <a:latin typeface="HG丸ｺﾞｼｯｸM-PRO" panose="020F0600000000000000" pitchFamily="50" charset="-128"/>
                <a:ea typeface="HG丸ｺﾞｼｯｸM-PRO" panose="020F0600000000000000" pitchFamily="50" charset="-128"/>
              </a:rPr>
              <a:t>　　</a:t>
            </a:r>
            <a:r>
              <a:rPr lang="zh-CN" altLang="en-US" sz="1000" dirty="0">
                <a:latin typeface="HG丸ｺﾞｼｯｸM-PRO" panose="020F0600000000000000" pitchFamily="50" charset="-128"/>
                <a:ea typeface="HG丸ｺﾞｼｯｸM-PRO" panose="020F0600000000000000" pitchFamily="50" charset="-128"/>
              </a:rPr>
              <a:t>円</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4358" name="Text Box 273"/>
          <p:cNvSpPr txBox="1">
            <a:spLocks noChangeArrowheads="1"/>
          </p:cNvSpPr>
          <p:nvPr/>
        </p:nvSpPr>
        <p:spPr bwMode="auto">
          <a:xfrm>
            <a:off x="3673475" y="3042444"/>
            <a:ext cx="377956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100" dirty="0">
                <a:latin typeface="HG丸ｺﾞｼｯｸM-PRO" panose="020F0600000000000000" pitchFamily="50" charset="-128"/>
                <a:ea typeface="HG丸ｺﾞｼｯｸM-PRO" panose="020F0600000000000000" pitchFamily="50" charset="-128"/>
              </a:rPr>
              <a:t>　北陸銀行　福井松本支店　普通預金　</a:t>
            </a:r>
            <a:r>
              <a:rPr lang="en-US" altLang="ja-JP" sz="1100" dirty="0">
                <a:latin typeface="HG丸ｺﾞｼｯｸM-PRO" panose="020F0600000000000000" pitchFamily="50" charset="-128"/>
                <a:ea typeface="HG丸ｺﾞｼｯｸM-PRO" panose="020F0600000000000000" pitchFamily="50" charset="-128"/>
              </a:rPr>
              <a:t>6065249</a:t>
            </a:r>
            <a:r>
              <a:rPr lang="ja-JP" altLang="en-US" sz="1100" dirty="0">
                <a:latin typeface="HG丸ｺﾞｼｯｸM-PRO" panose="020F0600000000000000" pitchFamily="50" charset="-128"/>
                <a:ea typeface="HG丸ｺﾞｼｯｸM-PRO" panose="020F0600000000000000" pitchFamily="50" charset="-128"/>
              </a:rPr>
              <a:t>　　</a:t>
            </a:r>
          </a:p>
          <a:p>
            <a:pPr>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ＱＣサークル北陸支部 福井地区 第</a:t>
            </a:r>
            <a:r>
              <a:rPr lang="en-US" altLang="ja-JP" sz="1000" dirty="0">
                <a:latin typeface="HG丸ｺﾞｼｯｸM-PRO" panose="020F0600000000000000" pitchFamily="50" charset="-128"/>
                <a:ea typeface="HG丸ｺﾞｼｯｸM-PRO" panose="020F0600000000000000" pitchFamily="50" charset="-128"/>
              </a:rPr>
              <a:t>2</a:t>
            </a:r>
            <a:r>
              <a:rPr lang="ja-JP" altLang="en-US" sz="1000" dirty="0">
                <a:latin typeface="HG丸ｺﾞｼｯｸM-PRO" panose="020F0600000000000000" pitchFamily="50" charset="-128"/>
                <a:ea typeface="HG丸ｺﾞｼｯｸM-PRO" panose="020F0600000000000000" pitchFamily="50" charset="-128"/>
              </a:rPr>
              <a:t>ブロック</a:t>
            </a:r>
            <a:endParaRPr lang="en-US" altLang="ja-JP" sz="1000" dirty="0">
              <a:latin typeface="HG丸ｺﾞｼｯｸM-PRO" panose="020F0600000000000000" pitchFamily="50" charset="-128"/>
              <a:ea typeface="HG丸ｺﾞｼｯｸM-PRO" panose="020F0600000000000000" pitchFamily="50" charset="-128"/>
            </a:endParaRPr>
          </a:p>
          <a:p>
            <a:pPr>
              <a:spcBef>
                <a:spcPct val="0"/>
              </a:spcBef>
              <a:buFontTx/>
              <a:buNone/>
            </a:pPr>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ｷｭｰｼｰｻｰｸﾙﾎｸﾘｸｼﾌﾞﾌｸｲﾁｸ ﾀﾞｲﾆﾌﾞﾛｯｸ </a:t>
            </a:r>
            <a:r>
              <a:rPr lang="en-US" altLang="ja-JP" sz="1050" dirty="0">
                <a:latin typeface="HG丸ｺﾞｼｯｸM-PRO" panose="020F0600000000000000" pitchFamily="50" charset="-128"/>
                <a:ea typeface="HG丸ｺﾞｼｯｸM-PRO" panose="020F0600000000000000" pitchFamily="50" charset="-128"/>
              </a:rPr>
              <a:t>)</a:t>
            </a:r>
            <a:endParaRPr lang="ja-JP" altLang="en-US" sz="1050" dirty="0">
              <a:latin typeface="HG丸ｺﾞｼｯｸM-PRO" panose="020F0600000000000000" pitchFamily="50" charset="-128"/>
              <a:ea typeface="HG丸ｺﾞｼｯｸM-PRO" panose="020F0600000000000000" pitchFamily="50" charset="-128"/>
            </a:endParaRPr>
          </a:p>
        </p:txBody>
      </p:sp>
      <p:sp>
        <p:nvSpPr>
          <p:cNvPr id="4344" name="テキスト ボックス 3"/>
          <p:cNvSpPr txBox="1">
            <a:spLocks noChangeArrowheads="1"/>
          </p:cNvSpPr>
          <p:nvPr/>
        </p:nvSpPr>
        <p:spPr bwMode="auto">
          <a:xfrm>
            <a:off x="323850" y="4483100"/>
            <a:ext cx="33115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defRPr/>
            </a:pPr>
            <a:r>
              <a:rPr kumimoji="1" lang="ja-JP" altLang="en-US" sz="1050" dirty="0">
                <a:latin typeface="HG丸ｺﾞｼｯｸM-PRO" pitchFamily="50" charset="-128"/>
                <a:ea typeface="HG丸ｺﾞｼｯｸM-PRO" pitchFamily="50" charset="-128"/>
              </a:rPr>
              <a:t>申込頂いた後、担当より申込受領印を押印、</a:t>
            </a:r>
            <a:r>
              <a:rPr kumimoji="1" lang="en-US" altLang="ja-JP" sz="1050" dirty="0">
                <a:latin typeface="HG丸ｺﾞｼｯｸM-PRO" pitchFamily="50" charset="-128"/>
                <a:ea typeface="HG丸ｺﾞｼｯｸM-PRO" pitchFamily="50" charset="-128"/>
              </a:rPr>
              <a:t>FAX</a:t>
            </a:r>
            <a:r>
              <a:rPr kumimoji="1" lang="ja-JP" altLang="en-US" sz="1050" dirty="0">
                <a:latin typeface="HG丸ｺﾞｼｯｸM-PRO" pitchFamily="50" charset="-128"/>
                <a:ea typeface="HG丸ｺﾞｼｯｸM-PRO" pitchFamily="50" charset="-128"/>
              </a:rPr>
              <a:t>で返信させていただきます。メールアドレスをご記入の場合は、メールで返信させて頂きます。</a:t>
            </a:r>
          </a:p>
          <a:p>
            <a:pPr>
              <a:defRPr/>
            </a:pPr>
            <a:r>
              <a:rPr kumimoji="1" lang="en-US" altLang="ja-JP" sz="1050" dirty="0">
                <a:latin typeface="HG丸ｺﾞｼｯｸM-PRO" pitchFamily="50" charset="-128"/>
                <a:ea typeface="HG丸ｺﾞｼｯｸM-PRO" pitchFamily="50" charset="-128"/>
              </a:rPr>
              <a:t>(</a:t>
            </a:r>
            <a:r>
              <a:rPr kumimoji="1" lang="ja-JP" altLang="en-US" sz="1050" dirty="0">
                <a:latin typeface="HG丸ｺﾞｼｯｸM-PRO" pitchFamily="50" charset="-128"/>
                <a:ea typeface="HG丸ｺﾞｼｯｸM-PRO" pitchFamily="50" charset="-128"/>
              </a:rPr>
              <a:t>申込受付完了をご確認いただくため）</a:t>
            </a:r>
          </a:p>
        </p:txBody>
      </p:sp>
      <p:sp>
        <p:nvSpPr>
          <p:cNvPr id="4360" name="テキスト ボックス 3"/>
          <p:cNvSpPr txBox="1">
            <a:spLocks noChangeArrowheads="1"/>
          </p:cNvSpPr>
          <p:nvPr/>
        </p:nvSpPr>
        <p:spPr bwMode="auto">
          <a:xfrm>
            <a:off x="323850" y="10099675"/>
            <a:ext cx="70564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1200" spc="-150" dirty="0">
                <a:latin typeface="HG丸ｺﾞｼｯｸM-PRO" panose="020F0600000000000000" pitchFamily="50" charset="-128"/>
                <a:ea typeface="HG丸ｺﾞｼｯｸM-PRO" panose="020F0600000000000000" pitchFamily="50" charset="-128"/>
              </a:rPr>
              <a:t>注）申し込みの名前は間違いのないようご注意ください。お伺いした情報は、個人が特定できない状態に</a:t>
            </a:r>
            <a:endParaRPr kumimoji="1" lang="en-US" altLang="ja-JP" sz="1200" spc="-150" dirty="0">
              <a:latin typeface="HG丸ｺﾞｼｯｸM-PRO" panose="020F0600000000000000" pitchFamily="50" charset="-128"/>
              <a:ea typeface="HG丸ｺﾞｼｯｸM-PRO" panose="020F0600000000000000" pitchFamily="50" charset="-128"/>
            </a:endParaRPr>
          </a:p>
          <a:p>
            <a:r>
              <a:rPr kumimoji="1" lang="ja-JP" altLang="en-US" sz="1200" spc="-150" dirty="0">
                <a:latin typeface="HG丸ｺﾞｼｯｸM-PRO" panose="020F0600000000000000" pitchFamily="50" charset="-128"/>
                <a:ea typeface="HG丸ｺﾞｼｯｸM-PRO" panose="020F0600000000000000" pitchFamily="50" charset="-128"/>
              </a:rPr>
              <a:t>　　変換したうえで、</a:t>
            </a:r>
            <a:r>
              <a:rPr kumimoji="1" lang="en-US" altLang="ja-JP" sz="1200" spc="-150" dirty="0">
                <a:latin typeface="HG丸ｺﾞｼｯｸM-PRO" panose="020F0600000000000000" pitchFamily="50" charset="-128"/>
                <a:ea typeface="HG丸ｺﾞｼｯｸM-PRO" panose="020F0600000000000000" pitchFamily="50" charset="-128"/>
              </a:rPr>
              <a:t>QC</a:t>
            </a:r>
            <a:r>
              <a:rPr kumimoji="1" lang="ja-JP" altLang="en-US" sz="1200" spc="-150" dirty="0">
                <a:latin typeface="HG丸ｺﾞｼｯｸM-PRO" panose="020F0600000000000000" pitchFamily="50" charset="-128"/>
                <a:ea typeface="HG丸ｺﾞｼｯｸM-PRO" panose="020F0600000000000000" pitchFamily="50" charset="-128"/>
              </a:rPr>
              <a:t>サークル行事案内に利用させていただく場合がございます。</a:t>
            </a:r>
          </a:p>
        </p:txBody>
      </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058" y="199454"/>
            <a:ext cx="575246" cy="575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4424" y="1458268"/>
            <a:ext cx="7352413" cy="3981033"/>
          </a:xfrm>
          <a:prstGeom prst="rect">
            <a:avLst/>
          </a:prstGeom>
        </p:spPr>
      </p:pic>
      <p:sp>
        <p:nvSpPr>
          <p:cNvPr id="5122" name="Text Box 36"/>
          <p:cNvSpPr txBox="1">
            <a:spLocks noChangeArrowheads="1"/>
          </p:cNvSpPr>
          <p:nvPr/>
        </p:nvSpPr>
        <p:spPr bwMode="auto">
          <a:xfrm>
            <a:off x="1266825" y="522288"/>
            <a:ext cx="48244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50000"/>
              </a:spcBef>
              <a:buFontTx/>
              <a:buNone/>
            </a:pPr>
            <a:r>
              <a:rPr kumimoji="0" lang="ja-JP" altLang="en-US">
                <a:latin typeface="HG丸ｺﾞｼｯｸM-PRO" panose="020F0600000000000000" pitchFamily="50" charset="-128"/>
                <a:ea typeface="HG丸ｺﾞｼｯｸM-PRO" panose="020F0600000000000000" pitchFamily="50" charset="-128"/>
              </a:rPr>
              <a:t>研修会場駐車場案内図</a:t>
            </a:r>
          </a:p>
        </p:txBody>
      </p:sp>
      <p:sp>
        <p:nvSpPr>
          <p:cNvPr id="5124" name="テキスト ボックス 2"/>
          <p:cNvSpPr txBox="1">
            <a:spLocks noChangeArrowheads="1"/>
          </p:cNvSpPr>
          <p:nvPr/>
        </p:nvSpPr>
        <p:spPr bwMode="auto">
          <a:xfrm>
            <a:off x="252413" y="4051300"/>
            <a:ext cx="2303462"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125000"/>
              </a:lnSpc>
              <a:spcBef>
                <a:spcPct val="0"/>
              </a:spcBef>
              <a:buFontTx/>
              <a:buNone/>
            </a:pPr>
            <a:r>
              <a:rPr lang="en-US" altLang="ja-JP" sz="1300">
                <a:latin typeface="HG丸ｺﾞｼｯｸM-PRO" panose="020F0600000000000000" pitchFamily="50" charset="-128"/>
                <a:ea typeface="HG丸ｺﾞｼｯｸM-PRO" panose="020F0600000000000000" pitchFamily="50" charset="-128"/>
              </a:rPr>
              <a:t>※</a:t>
            </a:r>
            <a:r>
              <a:rPr lang="ja-JP" altLang="en-US" sz="1300">
                <a:latin typeface="HG丸ｺﾞｼｯｸM-PRO" panose="020F0600000000000000" pitchFamily="50" charset="-128"/>
                <a:ea typeface="HG丸ｺﾞｼｯｸM-PRO" panose="020F0600000000000000" pitchFamily="50" charset="-128"/>
              </a:rPr>
              <a:t>清水図書館、清水南公民館の来館者のための駐車スペースです。受講者の方は駐車しないでください。</a:t>
            </a:r>
          </a:p>
        </p:txBody>
      </p:sp>
      <p:sp>
        <p:nvSpPr>
          <p:cNvPr id="5125" name="テキスト ボックス 15"/>
          <p:cNvSpPr txBox="1">
            <a:spLocks noChangeArrowheads="1"/>
          </p:cNvSpPr>
          <p:nvPr/>
        </p:nvSpPr>
        <p:spPr bwMode="auto">
          <a:xfrm>
            <a:off x="468313" y="5707063"/>
            <a:ext cx="6624637"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125000"/>
              </a:lnSpc>
              <a:spcBef>
                <a:spcPct val="0"/>
              </a:spcBef>
              <a:buFontTx/>
              <a:buNone/>
            </a:pPr>
            <a:r>
              <a:rPr lang="ja-JP" altLang="en-US" sz="1500">
                <a:latin typeface="HG丸ｺﾞｼｯｸM-PRO" panose="020F0600000000000000" pitchFamily="50" charset="-128"/>
                <a:ea typeface="HG丸ｺﾞｼｯｸM-PRO" panose="020F0600000000000000" pitchFamily="50" charset="-128"/>
              </a:rPr>
              <a:t>・受講者の方は</a:t>
            </a:r>
            <a:r>
              <a:rPr lang="en-US" altLang="ja-JP" sz="1500">
                <a:latin typeface="HG丸ｺﾞｼｯｸM-PRO" panose="020F0600000000000000" pitchFamily="50" charset="-128"/>
                <a:ea typeface="HG丸ｺﾞｼｯｸM-PRO" panose="020F0600000000000000" pitchFamily="50" charset="-128"/>
              </a:rPr>
              <a:t>『P-1</a:t>
            </a:r>
            <a:r>
              <a:rPr lang="ja-JP" altLang="en-US" sz="1500">
                <a:latin typeface="HG丸ｺﾞｼｯｸM-PRO" panose="020F0600000000000000" pitchFamily="50" charset="-128"/>
                <a:ea typeface="HG丸ｺﾞｼｯｸM-PRO" panose="020F0600000000000000" pitchFamily="50" charset="-128"/>
              </a:rPr>
              <a:t>駐車場</a:t>
            </a:r>
            <a:r>
              <a:rPr lang="en-US" altLang="ja-JP" sz="1500">
                <a:latin typeface="HG丸ｺﾞｼｯｸM-PRO" panose="020F0600000000000000" pitchFamily="50" charset="-128"/>
                <a:ea typeface="HG丸ｺﾞｼｯｸM-PRO" panose="020F0600000000000000" pitchFamily="50" charset="-128"/>
              </a:rPr>
              <a:t>』</a:t>
            </a:r>
            <a:r>
              <a:rPr lang="ja-JP" altLang="en-US" sz="1500">
                <a:latin typeface="HG丸ｺﾞｼｯｸM-PRO" panose="020F0600000000000000" pitchFamily="50" charset="-128"/>
                <a:ea typeface="HG丸ｺﾞｼｯｸM-PRO" panose="020F0600000000000000" pitchFamily="50" charset="-128"/>
              </a:rPr>
              <a:t>に駐車してください。</a:t>
            </a:r>
            <a:endParaRPr lang="en-US" altLang="ja-JP" sz="1500">
              <a:latin typeface="HG丸ｺﾞｼｯｸM-PRO" panose="020F0600000000000000" pitchFamily="50" charset="-128"/>
              <a:ea typeface="HG丸ｺﾞｼｯｸM-PRO" panose="020F0600000000000000" pitchFamily="50" charset="-128"/>
            </a:endParaRPr>
          </a:p>
          <a:p>
            <a:pPr>
              <a:lnSpc>
                <a:spcPct val="125000"/>
              </a:lnSpc>
              <a:spcBef>
                <a:spcPct val="0"/>
              </a:spcBef>
              <a:buFontTx/>
              <a:buNone/>
            </a:pPr>
            <a:r>
              <a:rPr lang="ja-JP" altLang="en-US" sz="1500">
                <a:latin typeface="HG丸ｺﾞｼｯｸM-PRO" panose="020F0600000000000000" pitchFamily="50" charset="-128"/>
                <a:ea typeface="HG丸ｺﾞｼｯｸM-PRO" panose="020F0600000000000000" pitchFamily="50" charset="-128"/>
              </a:rPr>
              <a:t>・</a:t>
            </a:r>
            <a:r>
              <a:rPr lang="en-US" altLang="ja-JP" sz="1500">
                <a:latin typeface="HG丸ｺﾞｼｯｸM-PRO" panose="020F0600000000000000" pitchFamily="50" charset="-128"/>
                <a:ea typeface="HG丸ｺﾞｼｯｸM-PRO" panose="020F0600000000000000" pitchFamily="50" charset="-128"/>
              </a:rPr>
              <a:t>『P-1</a:t>
            </a:r>
            <a:r>
              <a:rPr lang="ja-JP" altLang="en-US" sz="1500">
                <a:latin typeface="HG丸ｺﾞｼｯｸM-PRO" panose="020F0600000000000000" pitchFamily="50" charset="-128"/>
                <a:ea typeface="HG丸ｺﾞｼｯｸM-PRO" panose="020F0600000000000000" pitchFamily="50" charset="-128"/>
              </a:rPr>
              <a:t>駐車場</a:t>
            </a:r>
            <a:r>
              <a:rPr lang="en-US" altLang="ja-JP" sz="1500">
                <a:latin typeface="HG丸ｺﾞｼｯｸM-PRO" panose="020F0600000000000000" pitchFamily="50" charset="-128"/>
                <a:ea typeface="HG丸ｺﾞｼｯｸM-PRO" panose="020F0600000000000000" pitchFamily="50" charset="-128"/>
              </a:rPr>
              <a:t>』</a:t>
            </a:r>
            <a:r>
              <a:rPr lang="ja-JP" altLang="en-US" sz="1500">
                <a:latin typeface="HG丸ｺﾞｼｯｸM-PRO" panose="020F0600000000000000" pitchFamily="50" charset="-128"/>
                <a:ea typeface="HG丸ｺﾞｼｯｸM-PRO" panose="020F0600000000000000" pitchFamily="50" charset="-128"/>
              </a:rPr>
              <a:t>の一部には清水図書館、清水南公民館の来館者のため　</a:t>
            </a:r>
            <a:endParaRPr lang="en-US" altLang="ja-JP" sz="1500">
              <a:latin typeface="HG丸ｺﾞｼｯｸM-PRO" panose="020F0600000000000000" pitchFamily="50" charset="-128"/>
              <a:ea typeface="HG丸ｺﾞｼｯｸM-PRO" panose="020F0600000000000000" pitchFamily="50" charset="-128"/>
            </a:endParaRPr>
          </a:p>
          <a:p>
            <a:pPr>
              <a:lnSpc>
                <a:spcPct val="125000"/>
              </a:lnSpc>
              <a:spcBef>
                <a:spcPct val="0"/>
              </a:spcBef>
              <a:buFontTx/>
              <a:buNone/>
            </a:pPr>
            <a:r>
              <a:rPr lang="ja-JP" altLang="en-US" sz="1500">
                <a:latin typeface="HG丸ｺﾞｼｯｸM-PRO" panose="020F0600000000000000" pitchFamily="50" charset="-128"/>
                <a:ea typeface="HG丸ｺﾞｼｯｸM-PRO" panose="020F0600000000000000" pitchFamily="50" charset="-128"/>
              </a:rPr>
              <a:t>　の駐車スペースがあります。受講者の方は駐車しないでください。</a:t>
            </a:r>
            <a:endParaRPr lang="en-US" altLang="ja-JP" sz="1500">
              <a:latin typeface="HG丸ｺﾞｼｯｸM-PRO" panose="020F0600000000000000" pitchFamily="50" charset="-128"/>
              <a:ea typeface="HG丸ｺﾞｼｯｸM-PRO" panose="020F0600000000000000" pitchFamily="50" charset="-128"/>
            </a:endParaRPr>
          </a:p>
          <a:p>
            <a:pPr>
              <a:lnSpc>
                <a:spcPct val="125000"/>
              </a:lnSpc>
              <a:spcBef>
                <a:spcPct val="0"/>
              </a:spcBef>
              <a:buFontTx/>
              <a:buNone/>
            </a:pPr>
            <a:r>
              <a:rPr lang="ja-JP" altLang="en-US" sz="1500">
                <a:latin typeface="HG丸ｺﾞｼｯｸM-PRO" panose="020F0600000000000000" pitchFamily="50" charset="-128"/>
                <a:ea typeface="HG丸ｺﾞｼｯｸM-PRO" panose="020F0600000000000000" pitchFamily="50" charset="-128"/>
              </a:rPr>
              <a:t>・</a:t>
            </a:r>
            <a:r>
              <a:rPr lang="en-US" altLang="ja-JP" sz="1500">
                <a:latin typeface="HG丸ｺﾞｼｯｸM-PRO" panose="020F0600000000000000" pitchFamily="50" charset="-128"/>
                <a:ea typeface="HG丸ｺﾞｼｯｸM-PRO" panose="020F0600000000000000" pitchFamily="50" charset="-128"/>
              </a:rPr>
              <a:t>『P-1</a:t>
            </a:r>
            <a:r>
              <a:rPr lang="ja-JP" altLang="en-US" sz="1500">
                <a:latin typeface="HG丸ｺﾞｼｯｸM-PRO" panose="020F0600000000000000" pitchFamily="50" charset="-128"/>
                <a:ea typeface="HG丸ｺﾞｼｯｸM-PRO" panose="020F0600000000000000" pitchFamily="50" charset="-128"/>
              </a:rPr>
              <a:t>駐車場</a:t>
            </a:r>
            <a:r>
              <a:rPr lang="en-US" altLang="ja-JP" sz="1500">
                <a:latin typeface="HG丸ｺﾞｼｯｸM-PRO" panose="020F0600000000000000" pitchFamily="50" charset="-128"/>
                <a:ea typeface="HG丸ｺﾞｼｯｸM-PRO" panose="020F0600000000000000" pitchFamily="50" charset="-128"/>
              </a:rPr>
              <a:t>』</a:t>
            </a:r>
            <a:r>
              <a:rPr lang="ja-JP" altLang="en-US" sz="1500">
                <a:latin typeface="HG丸ｺﾞｼｯｸM-PRO" panose="020F0600000000000000" pitchFamily="50" charset="-128"/>
                <a:ea typeface="HG丸ｺﾞｼｯｸM-PRO" panose="020F0600000000000000" pitchFamily="50" charset="-128"/>
              </a:rPr>
              <a:t>が満車となった場合には、</a:t>
            </a:r>
            <a:r>
              <a:rPr lang="en-US" altLang="ja-JP" sz="1500">
                <a:latin typeface="HG丸ｺﾞｼｯｸM-PRO" panose="020F0600000000000000" pitchFamily="50" charset="-128"/>
                <a:ea typeface="HG丸ｺﾞｼｯｸM-PRO" panose="020F0600000000000000" pitchFamily="50" charset="-128"/>
              </a:rPr>
              <a:t>『P-5</a:t>
            </a:r>
            <a:r>
              <a:rPr lang="ja-JP" altLang="en-US" sz="1500">
                <a:latin typeface="HG丸ｺﾞｼｯｸM-PRO" panose="020F0600000000000000" pitchFamily="50" charset="-128"/>
                <a:ea typeface="HG丸ｺﾞｼｯｸM-PRO" panose="020F0600000000000000" pitchFamily="50" charset="-128"/>
              </a:rPr>
              <a:t>駐車場</a:t>
            </a:r>
            <a:r>
              <a:rPr lang="en-US" altLang="ja-JP" sz="1500">
                <a:latin typeface="HG丸ｺﾞｼｯｸM-PRO" panose="020F0600000000000000" pitchFamily="50" charset="-128"/>
                <a:ea typeface="HG丸ｺﾞｼｯｸM-PRO" panose="020F0600000000000000" pitchFamily="50" charset="-128"/>
              </a:rPr>
              <a:t>』</a:t>
            </a:r>
            <a:r>
              <a:rPr lang="ja-JP" altLang="en-US" sz="1500">
                <a:latin typeface="HG丸ｺﾞｼｯｸM-PRO" panose="020F0600000000000000" pitchFamily="50" charset="-128"/>
                <a:ea typeface="HG丸ｺﾞｼｯｸM-PRO" panose="020F0600000000000000" pitchFamily="50" charset="-128"/>
              </a:rPr>
              <a:t>に駐車して</a:t>
            </a:r>
            <a:endParaRPr lang="en-US" altLang="ja-JP" sz="1500">
              <a:latin typeface="HG丸ｺﾞｼｯｸM-PRO" panose="020F0600000000000000" pitchFamily="50" charset="-128"/>
              <a:ea typeface="HG丸ｺﾞｼｯｸM-PRO" panose="020F0600000000000000" pitchFamily="50" charset="-128"/>
            </a:endParaRPr>
          </a:p>
          <a:p>
            <a:pPr>
              <a:lnSpc>
                <a:spcPct val="125000"/>
              </a:lnSpc>
              <a:spcBef>
                <a:spcPct val="0"/>
              </a:spcBef>
              <a:buFontTx/>
              <a:buNone/>
            </a:pPr>
            <a:r>
              <a:rPr lang="ja-JP" altLang="en-US" sz="1500">
                <a:latin typeface="HG丸ｺﾞｼｯｸM-PRO" panose="020F0600000000000000" pitchFamily="50" charset="-128"/>
                <a:ea typeface="HG丸ｺﾞｼｯｸM-PRO" panose="020F0600000000000000" pitchFamily="50" charset="-128"/>
              </a:rPr>
              <a:t>　いただきます。誘導係の案内に従って移動してください。</a:t>
            </a:r>
            <a:endParaRPr lang="en-US" altLang="ja-JP" sz="1500">
              <a:latin typeface="HG丸ｺﾞｼｯｸM-PRO" panose="020F0600000000000000" pitchFamily="50" charset="-128"/>
              <a:ea typeface="HG丸ｺﾞｼｯｸM-PRO" panose="020F0600000000000000" pitchFamily="50" charset="-128"/>
            </a:endParaRPr>
          </a:p>
          <a:p>
            <a:pPr>
              <a:lnSpc>
                <a:spcPct val="125000"/>
              </a:lnSpc>
              <a:spcBef>
                <a:spcPct val="0"/>
              </a:spcBef>
              <a:buFontTx/>
              <a:buNone/>
            </a:pPr>
            <a:r>
              <a:rPr lang="ja-JP" altLang="en-US" sz="1500">
                <a:latin typeface="HG丸ｺﾞｼｯｸM-PRO" panose="020F0600000000000000" pitchFamily="50" charset="-128"/>
                <a:ea typeface="HG丸ｺﾞｼｯｸM-PRO" panose="020F0600000000000000" pitchFamily="50" charset="-128"/>
              </a:rPr>
              <a:t>・他の施設の駐車場、近隣の店舗の駐車場、道路の路肩などには絶対に</a:t>
            </a:r>
            <a:endParaRPr lang="en-US" altLang="ja-JP" sz="1500">
              <a:latin typeface="HG丸ｺﾞｼｯｸM-PRO" panose="020F0600000000000000" pitchFamily="50" charset="-128"/>
              <a:ea typeface="HG丸ｺﾞｼｯｸM-PRO" panose="020F0600000000000000" pitchFamily="50" charset="-128"/>
            </a:endParaRPr>
          </a:p>
          <a:p>
            <a:pPr>
              <a:lnSpc>
                <a:spcPct val="125000"/>
              </a:lnSpc>
              <a:spcBef>
                <a:spcPct val="0"/>
              </a:spcBef>
              <a:buFontTx/>
              <a:buNone/>
            </a:pPr>
            <a:r>
              <a:rPr lang="ja-JP" altLang="en-US" sz="1500">
                <a:latin typeface="HG丸ｺﾞｼｯｸM-PRO" panose="020F0600000000000000" pitchFamily="50" charset="-128"/>
                <a:ea typeface="HG丸ｺﾞｼｯｸM-PRO" panose="020F0600000000000000" pitchFamily="50" charset="-128"/>
              </a:rPr>
              <a:t>　駐車しないでください。</a:t>
            </a:r>
            <a:endParaRPr lang="en-US" altLang="ja-JP" sz="1500">
              <a:latin typeface="HG丸ｺﾞｼｯｸM-PRO" panose="020F0600000000000000" pitchFamily="50" charset="-128"/>
              <a:ea typeface="HG丸ｺﾞｼｯｸM-PRO" panose="020F0600000000000000" pitchFamily="50" charset="-128"/>
            </a:endParaRPr>
          </a:p>
          <a:p>
            <a:pPr>
              <a:lnSpc>
                <a:spcPct val="125000"/>
              </a:lnSpc>
              <a:spcBef>
                <a:spcPct val="0"/>
              </a:spcBef>
              <a:buFontTx/>
              <a:buNone/>
            </a:pPr>
            <a:r>
              <a:rPr lang="ja-JP" altLang="en-US" sz="1500">
                <a:latin typeface="HG丸ｺﾞｼｯｸM-PRO" panose="020F0600000000000000" pitchFamily="50" charset="-128"/>
                <a:ea typeface="HG丸ｺﾞｼｯｸM-PRO" panose="020F0600000000000000" pitchFamily="50" charset="-128"/>
              </a:rPr>
              <a:t>・収容台数に限りがありますので、できるだけ相乗りでお越しください</a:t>
            </a:r>
            <a:endParaRPr lang="en-US" altLang="ja-JP" sz="1500">
              <a:latin typeface="HG丸ｺﾞｼｯｸM-PRO" panose="020F0600000000000000" pitchFamily="50" charset="-128"/>
              <a:ea typeface="HG丸ｺﾞｼｯｸM-PRO" panose="020F0600000000000000" pitchFamily="50" charset="-128"/>
            </a:endParaRPr>
          </a:p>
          <a:p>
            <a:pPr>
              <a:lnSpc>
                <a:spcPct val="125000"/>
              </a:lnSpc>
              <a:spcBef>
                <a:spcPct val="0"/>
              </a:spcBef>
              <a:buFontTx/>
              <a:buNone/>
            </a:pPr>
            <a:r>
              <a:rPr lang="ja-JP" altLang="en-US" sz="1500">
                <a:latin typeface="HG丸ｺﾞｼｯｸM-PRO" panose="020F0600000000000000" pitchFamily="50" charset="-128"/>
                <a:ea typeface="HG丸ｺﾞｼｯｸM-PRO" panose="020F0600000000000000" pitchFamily="50" charset="-128"/>
              </a:rPr>
              <a:t>　ますようお願い致します。</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68686"/>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68686"/>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c1feaa2-107a-4b00-92bd-9723d947a21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2F597795235254D8A5E9E2DA15D4599" ma:contentTypeVersion="13" ma:contentTypeDescription="新しいドキュメントを作成します。" ma:contentTypeScope="" ma:versionID="02875b7a3f95ffef5fa17454a01df195">
  <xsd:schema xmlns:xsd="http://www.w3.org/2001/XMLSchema" xmlns:xs="http://www.w3.org/2001/XMLSchema" xmlns:p="http://schemas.microsoft.com/office/2006/metadata/properties" xmlns:ns2="fc1feaa2-107a-4b00-92bd-9723d947a219" xmlns:ns3="81ab6709-dcc5-4c55-9ee5-f9d4fe1d31c6" targetNamespace="http://schemas.microsoft.com/office/2006/metadata/properties" ma:root="true" ma:fieldsID="8f6bb3bb008d31faa2f537b7c1b37510" ns2:_="" ns3:_="">
    <xsd:import namespace="fc1feaa2-107a-4b00-92bd-9723d947a219"/>
    <xsd:import namespace="81ab6709-dcc5-4c55-9ee5-f9d4fe1d31c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3:SharedWithUsers" minOccurs="0"/>
                <xsd:element ref="ns3:SharedWithDetails" minOccurs="0"/>
                <xsd:element ref="ns2:lcf76f155ced4ddcb4097134ff3c332f"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1feaa2-107a-4b00-92bd-9723d947a2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b3d35e20-0b72-48f0-a0bf-05b31252e0aa"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ab6709-dcc5-4c55-9ee5-f9d4fe1d31c6"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4CC271-4BE7-4B85-80C5-FCFA69846C80}">
  <ds:schemaRefs>
    <ds:schemaRef ds:uri="http://schemas.microsoft.com/sharepoint/v3/contenttype/forms"/>
  </ds:schemaRefs>
</ds:datastoreItem>
</file>

<file path=customXml/itemProps2.xml><?xml version="1.0" encoding="utf-8"?>
<ds:datastoreItem xmlns:ds="http://schemas.openxmlformats.org/officeDocument/2006/customXml" ds:itemID="{4B7AF4B9-DE59-4BC6-A01D-9AAFA8DE53CF}">
  <ds:schemaRefs>
    <ds:schemaRef ds:uri="http://purl.org/dc/terms/"/>
    <ds:schemaRef ds:uri="http://schemas.microsoft.com/office/infopath/2007/PartnerControls"/>
    <ds:schemaRef ds:uri="fc1feaa2-107a-4b00-92bd-9723d947a219"/>
    <ds:schemaRef ds:uri="http://schemas.microsoft.com/office/2006/documentManagement/types"/>
    <ds:schemaRef ds:uri="http://schemas.openxmlformats.org/package/2006/metadata/core-properties"/>
    <ds:schemaRef ds:uri="http://www.w3.org/XML/1998/namespace"/>
    <ds:schemaRef ds:uri="http://purl.org/dc/elements/1.1/"/>
    <ds:schemaRef ds:uri="81ab6709-dcc5-4c55-9ee5-f9d4fe1d31c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DE14E25B-93E8-4B24-ADB4-0834A32C1C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1feaa2-107a-4b00-92bd-9723d947a219"/>
    <ds:schemaRef ds:uri="81ab6709-dcc5-4c55-9ee5-f9d4fe1d31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2650</TotalTime>
  <Words>662</Words>
  <Application>Microsoft Office PowerPoint</Application>
  <PresentationFormat>ユーザー設定</PresentationFormat>
  <Paragraphs>194</Paragraphs>
  <Slides>4</Slides>
  <Notes>3</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標準デザイン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山内 一二</dc:creator>
  <cp:lastModifiedBy>小川  浩一</cp:lastModifiedBy>
  <cp:revision>238</cp:revision>
  <cp:lastPrinted>2023-04-07T07:59:56Z</cp:lastPrinted>
  <dcterms:created xsi:type="dcterms:W3CDTF">2009-03-16T05:10:16Z</dcterms:created>
  <dcterms:modified xsi:type="dcterms:W3CDTF">2024-03-21T06:39:38Z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0x01010092F597795235254D8A5E9E2DA15D4599</vt:lpwstr>
  </property>
</Properties>
</file>